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ileron" panose="020B0604020202020204" charset="0"/>
      <p:regular r:id="rId21"/>
    </p:embeddedFont>
    <p:embeddedFont>
      <p:font typeface="Montserrat Classic" panose="020B0604020202020204" charset="0"/>
      <p:regular r:id="rId22"/>
    </p:embeddedFont>
    <p:embeddedFont>
      <p:font typeface="Montserrat Classic Bold" panose="020B0604020202020204" charset="0"/>
      <p:regular r:id="rId23"/>
    </p:embeddedFont>
    <p:embeddedFont>
      <p:font typeface="Open Sans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9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9.svg"/><Relationship Id="rId7" Type="http://schemas.openxmlformats.org/officeDocument/2006/relationships/image" Target="../media/image5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8.svg"/><Relationship Id="rId7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2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61.svg"/><Relationship Id="rId10" Type="http://schemas.openxmlformats.org/officeDocument/2006/relationships/image" Target="../media/image17.png"/><Relationship Id="rId4" Type="http://schemas.openxmlformats.org/officeDocument/2006/relationships/image" Target="../media/image60.png"/><Relationship Id="rId9" Type="http://schemas.openxmlformats.org/officeDocument/2006/relationships/image" Target="../media/image6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6.sv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svg"/><Relationship Id="rId7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8.sv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12236091" y="-2361042"/>
            <a:ext cx="6810699" cy="6779484"/>
          </a:xfrm>
          <a:custGeom>
            <a:avLst/>
            <a:gdLst/>
            <a:ahLst/>
            <a:cxnLst/>
            <a:rect l="l" t="t" r="r" b="b"/>
            <a:pathLst>
              <a:path w="6810699" h="6779484">
                <a:moveTo>
                  <a:pt x="0" y="0"/>
                </a:moveTo>
                <a:lnTo>
                  <a:pt x="6810699" y="0"/>
                </a:lnTo>
                <a:lnTo>
                  <a:pt x="6810699" y="6779484"/>
                </a:lnTo>
                <a:lnTo>
                  <a:pt x="0" y="6779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2700000" flipH="1" flipV="1">
            <a:off x="-1374989" y="2718197"/>
            <a:ext cx="10129998" cy="10083569"/>
          </a:xfrm>
          <a:custGeom>
            <a:avLst/>
            <a:gdLst/>
            <a:ahLst/>
            <a:cxnLst/>
            <a:rect l="l" t="t" r="r" b="b"/>
            <a:pathLst>
              <a:path w="10129998" h="10083569">
                <a:moveTo>
                  <a:pt x="10129998" y="10083569"/>
                </a:moveTo>
                <a:lnTo>
                  <a:pt x="0" y="10083569"/>
                </a:lnTo>
                <a:lnTo>
                  <a:pt x="0" y="0"/>
                </a:lnTo>
                <a:lnTo>
                  <a:pt x="10129998" y="0"/>
                </a:lnTo>
                <a:lnTo>
                  <a:pt x="10129998" y="1008356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7579053" y="3368401"/>
            <a:ext cx="9576636" cy="2632440"/>
          </a:xfrm>
          <a:custGeom>
            <a:avLst/>
            <a:gdLst/>
            <a:ahLst/>
            <a:cxnLst/>
            <a:rect l="l" t="t" r="r" b="b"/>
            <a:pathLst>
              <a:path w="9576636" h="2632440">
                <a:moveTo>
                  <a:pt x="0" y="0"/>
                </a:moveTo>
                <a:lnTo>
                  <a:pt x="9576636" y="0"/>
                </a:lnTo>
                <a:lnTo>
                  <a:pt x="9576636" y="2632440"/>
                </a:lnTo>
                <a:lnTo>
                  <a:pt x="0" y="2632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-2716237" y="1476275"/>
            <a:ext cx="13199589" cy="8810725"/>
          </a:xfrm>
          <a:custGeom>
            <a:avLst/>
            <a:gdLst/>
            <a:ahLst/>
            <a:cxnLst/>
            <a:rect l="l" t="t" r="r" b="b"/>
            <a:pathLst>
              <a:path w="13199589" h="8810725">
                <a:moveTo>
                  <a:pt x="0" y="0"/>
                </a:moveTo>
                <a:lnTo>
                  <a:pt x="13199589" y="0"/>
                </a:lnTo>
                <a:lnTo>
                  <a:pt x="13199589" y="8810725"/>
                </a:lnTo>
                <a:lnTo>
                  <a:pt x="0" y="88107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14461624" y="6466001"/>
            <a:ext cx="654611" cy="936831"/>
          </a:xfrm>
          <a:custGeom>
            <a:avLst/>
            <a:gdLst/>
            <a:ahLst/>
            <a:cxnLst/>
            <a:rect l="l" t="t" r="r" b="b"/>
            <a:pathLst>
              <a:path w="654611" h="936831">
                <a:moveTo>
                  <a:pt x="0" y="0"/>
                </a:moveTo>
                <a:lnTo>
                  <a:pt x="654611" y="0"/>
                </a:lnTo>
                <a:lnTo>
                  <a:pt x="654611" y="936831"/>
                </a:lnTo>
                <a:lnTo>
                  <a:pt x="0" y="936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7415845" y="6077222"/>
            <a:ext cx="7373085" cy="1542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BF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Protégete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09268" y="7448822"/>
            <a:ext cx="11843830" cy="1542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BF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Contra el fraude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E204AB-F6E7-85D2-AF39-EF9F112708B5}"/>
              </a:ext>
            </a:extLst>
          </p:cNvPr>
          <p:cNvSpPr txBox="1"/>
          <p:nvPr/>
        </p:nvSpPr>
        <p:spPr>
          <a:xfrm>
            <a:off x="429372" y="211878"/>
            <a:ext cx="11959770" cy="49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1800" dirty="0" err="1">
                <a:solidFill>
                  <a:schemeClr val="bg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Septiembre</a:t>
            </a:r>
            <a:r>
              <a:rPr lang="en-US" sz="1800" dirty="0">
                <a:solidFill>
                  <a:schemeClr val="bg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9741" y="939361"/>
            <a:ext cx="14488056" cy="159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A0A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Sigue las instrucciones, toma una selfie, esto para validar que eres tú la persona que está ingresando los datos.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320940" y="2834725"/>
            <a:ext cx="4073800" cy="7452275"/>
          </a:xfrm>
          <a:custGeom>
            <a:avLst/>
            <a:gdLst/>
            <a:ahLst/>
            <a:cxnLst/>
            <a:rect l="l" t="t" r="r" b="b"/>
            <a:pathLst>
              <a:path w="4073800" h="7452275">
                <a:moveTo>
                  <a:pt x="0" y="0"/>
                </a:moveTo>
                <a:lnTo>
                  <a:pt x="4073800" y="0"/>
                </a:lnTo>
                <a:lnTo>
                  <a:pt x="4073800" y="7452275"/>
                </a:lnTo>
                <a:lnTo>
                  <a:pt x="0" y="7452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638895" y="3152757"/>
            <a:ext cx="3144775" cy="6523048"/>
            <a:chOff x="0" y="0"/>
            <a:chExt cx="2572512" cy="53360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72512" cy="5336032"/>
            </a:xfrm>
            <a:custGeom>
              <a:avLst/>
              <a:gdLst/>
              <a:ahLst/>
              <a:cxnLst/>
              <a:rect l="l" t="t" r="r" b="b"/>
              <a:pathLst>
                <a:path w="2572512" h="5336032">
                  <a:moveTo>
                    <a:pt x="428498" y="0"/>
                  </a:moveTo>
                  <a:cubicBezTo>
                    <a:pt x="191897" y="127"/>
                    <a:pt x="0" y="192151"/>
                    <a:pt x="0" y="428752"/>
                  </a:cubicBezTo>
                  <a:lnTo>
                    <a:pt x="0" y="4907280"/>
                  </a:lnTo>
                  <a:cubicBezTo>
                    <a:pt x="0" y="5144008"/>
                    <a:pt x="192024" y="5336032"/>
                    <a:pt x="428752" y="5336032"/>
                  </a:cubicBezTo>
                  <a:lnTo>
                    <a:pt x="2143760" y="5336032"/>
                  </a:lnTo>
                  <a:cubicBezTo>
                    <a:pt x="2380488" y="5336032"/>
                    <a:pt x="2572512" y="5144008"/>
                    <a:pt x="2572512" y="4907280"/>
                  </a:cubicBezTo>
                  <a:lnTo>
                    <a:pt x="2572512" y="428752"/>
                  </a:lnTo>
                  <a:cubicBezTo>
                    <a:pt x="2572512" y="192278"/>
                    <a:pt x="2380869" y="381"/>
                    <a:pt x="2144395" y="0"/>
                  </a:cubicBezTo>
                  <a:lnTo>
                    <a:pt x="2144395" y="0"/>
                  </a:lnTo>
                  <a:lnTo>
                    <a:pt x="428498" y="0"/>
                  </a:lnTo>
                  <a:close/>
                </a:path>
              </a:pathLst>
            </a:custGeom>
            <a:blipFill>
              <a:blip r:embed="rId3"/>
              <a:stretch>
                <a:fillRect t="-3566" r="-1864" b="-556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58894" y="2346592"/>
            <a:ext cx="4013918" cy="62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2125" b="1" spc="29">
                <a:solidFill>
                  <a:srgbClr val="662E9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Paso 5</a:t>
            </a:r>
          </a:p>
          <a:p>
            <a:pPr algn="ctr">
              <a:lnSpc>
                <a:spcPts val="2542"/>
              </a:lnSpc>
            </a:pPr>
            <a:r>
              <a:rPr lang="en-US" sz="2125" b="1" spc="29">
                <a:solidFill>
                  <a:srgbClr val="662E9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“Prepárate para la foto”</a:t>
            </a:r>
          </a:p>
        </p:txBody>
      </p:sp>
      <p:sp>
        <p:nvSpPr>
          <p:cNvPr id="7" name="Freeform 7"/>
          <p:cNvSpPr/>
          <p:nvPr/>
        </p:nvSpPr>
        <p:spPr>
          <a:xfrm>
            <a:off x="12308162" y="2904273"/>
            <a:ext cx="4034415" cy="7380227"/>
          </a:xfrm>
          <a:custGeom>
            <a:avLst/>
            <a:gdLst/>
            <a:ahLst/>
            <a:cxnLst/>
            <a:rect l="l" t="t" r="r" b="b"/>
            <a:pathLst>
              <a:path w="4034415" h="7380227">
                <a:moveTo>
                  <a:pt x="0" y="0"/>
                </a:moveTo>
                <a:lnTo>
                  <a:pt x="4034415" y="0"/>
                </a:lnTo>
                <a:lnTo>
                  <a:pt x="4034415" y="7380227"/>
                </a:lnTo>
                <a:lnTo>
                  <a:pt x="0" y="7380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623043" y="3219231"/>
            <a:ext cx="3114371" cy="6459984"/>
            <a:chOff x="0" y="0"/>
            <a:chExt cx="2572512" cy="53360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2512" cy="5336032"/>
            </a:xfrm>
            <a:custGeom>
              <a:avLst/>
              <a:gdLst/>
              <a:ahLst/>
              <a:cxnLst/>
              <a:rect l="l" t="t" r="r" b="b"/>
              <a:pathLst>
                <a:path w="2572512" h="5336032">
                  <a:moveTo>
                    <a:pt x="428498" y="0"/>
                  </a:moveTo>
                  <a:cubicBezTo>
                    <a:pt x="191897" y="127"/>
                    <a:pt x="0" y="192151"/>
                    <a:pt x="0" y="428752"/>
                  </a:cubicBezTo>
                  <a:lnTo>
                    <a:pt x="0" y="4907280"/>
                  </a:lnTo>
                  <a:cubicBezTo>
                    <a:pt x="0" y="5144008"/>
                    <a:pt x="192024" y="5336032"/>
                    <a:pt x="428752" y="5336032"/>
                  </a:cubicBezTo>
                  <a:lnTo>
                    <a:pt x="2143760" y="5336032"/>
                  </a:lnTo>
                  <a:cubicBezTo>
                    <a:pt x="2380488" y="5336032"/>
                    <a:pt x="2572512" y="5144008"/>
                    <a:pt x="2572512" y="4907280"/>
                  </a:cubicBezTo>
                  <a:lnTo>
                    <a:pt x="2572512" y="428752"/>
                  </a:lnTo>
                  <a:cubicBezTo>
                    <a:pt x="2572512" y="192278"/>
                    <a:pt x="2380869" y="381"/>
                    <a:pt x="2144395" y="0"/>
                  </a:cubicBezTo>
                  <a:lnTo>
                    <a:pt x="2144395" y="0"/>
                  </a:lnTo>
                  <a:lnTo>
                    <a:pt x="428498" y="0"/>
                  </a:lnTo>
                  <a:close/>
                </a:path>
              </a:pathLst>
            </a:custGeom>
            <a:blipFill>
              <a:blip r:embed="rId4"/>
              <a:stretch>
                <a:fillRect t="-3566" r="-2474" b="-6218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266141" y="2346592"/>
            <a:ext cx="4013918" cy="62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2125" b="1" spc="29">
                <a:solidFill>
                  <a:srgbClr val="662E9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Paso 7</a:t>
            </a:r>
          </a:p>
          <a:p>
            <a:pPr algn="ctr">
              <a:lnSpc>
                <a:spcPts val="2542"/>
              </a:lnSpc>
            </a:pPr>
            <a:r>
              <a:rPr lang="en-US" sz="2125" b="1" spc="29">
                <a:solidFill>
                  <a:srgbClr val="662E9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“Espera la validación final”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04309" y="2346592"/>
            <a:ext cx="4013918" cy="62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2125" b="1" spc="29">
                <a:solidFill>
                  <a:srgbClr val="662E9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Paso 6</a:t>
            </a:r>
          </a:p>
          <a:p>
            <a:pPr algn="ctr">
              <a:lnSpc>
                <a:spcPts val="2542"/>
              </a:lnSpc>
            </a:pPr>
            <a:r>
              <a:rPr lang="en-US" sz="2125" b="1" spc="29">
                <a:solidFill>
                  <a:srgbClr val="662E9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“Toma la fotografía ”</a:t>
            </a:r>
          </a:p>
        </p:txBody>
      </p:sp>
      <p:sp>
        <p:nvSpPr>
          <p:cNvPr id="12" name="Freeform 12"/>
          <p:cNvSpPr/>
          <p:nvPr/>
        </p:nvSpPr>
        <p:spPr>
          <a:xfrm>
            <a:off x="7771962" y="2976322"/>
            <a:ext cx="3995030" cy="7308179"/>
          </a:xfrm>
          <a:custGeom>
            <a:avLst/>
            <a:gdLst/>
            <a:ahLst/>
            <a:cxnLst/>
            <a:rect l="l" t="t" r="r" b="b"/>
            <a:pathLst>
              <a:path w="3995030" h="7308179">
                <a:moveTo>
                  <a:pt x="0" y="0"/>
                </a:moveTo>
                <a:lnTo>
                  <a:pt x="3995029" y="0"/>
                </a:lnTo>
                <a:lnTo>
                  <a:pt x="3995029" y="7308178"/>
                </a:lnTo>
                <a:lnTo>
                  <a:pt x="0" y="730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8083769" y="3288205"/>
            <a:ext cx="3083968" cy="6396919"/>
            <a:chOff x="0" y="0"/>
            <a:chExt cx="2572512" cy="53360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72512" cy="5336032"/>
            </a:xfrm>
            <a:custGeom>
              <a:avLst/>
              <a:gdLst/>
              <a:ahLst/>
              <a:cxnLst/>
              <a:rect l="l" t="t" r="r" b="b"/>
              <a:pathLst>
                <a:path w="2572512" h="5336032">
                  <a:moveTo>
                    <a:pt x="428498" y="0"/>
                  </a:moveTo>
                  <a:cubicBezTo>
                    <a:pt x="191897" y="127"/>
                    <a:pt x="0" y="192151"/>
                    <a:pt x="0" y="428752"/>
                  </a:cubicBezTo>
                  <a:lnTo>
                    <a:pt x="0" y="4907280"/>
                  </a:lnTo>
                  <a:cubicBezTo>
                    <a:pt x="0" y="5144008"/>
                    <a:pt x="192024" y="5336032"/>
                    <a:pt x="428752" y="5336032"/>
                  </a:cubicBezTo>
                  <a:lnTo>
                    <a:pt x="2143760" y="5336032"/>
                  </a:lnTo>
                  <a:cubicBezTo>
                    <a:pt x="2380488" y="5336032"/>
                    <a:pt x="2572512" y="5144008"/>
                    <a:pt x="2572512" y="4907280"/>
                  </a:cubicBezTo>
                  <a:lnTo>
                    <a:pt x="2572512" y="428752"/>
                  </a:lnTo>
                  <a:cubicBezTo>
                    <a:pt x="2572512" y="192278"/>
                    <a:pt x="2380869" y="381"/>
                    <a:pt x="2144395" y="0"/>
                  </a:cubicBezTo>
                  <a:lnTo>
                    <a:pt x="2144395" y="0"/>
                  </a:lnTo>
                  <a:lnTo>
                    <a:pt x="428498" y="0"/>
                  </a:lnTo>
                  <a:close/>
                </a:path>
              </a:pathLst>
            </a:custGeom>
            <a:blipFill>
              <a:blip r:embed="rId3"/>
              <a:stretch>
                <a:fillRect t="-3566" b="-3566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118836" y="3264308"/>
            <a:ext cx="3110467" cy="6414413"/>
            <a:chOff x="0" y="0"/>
            <a:chExt cx="768775" cy="15853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68775" cy="1585370"/>
            </a:xfrm>
            <a:custGeom>
              <a:avLst/>
              <a:gdLst/>
              <a:ahLst/>
              <a:cxnLst/>
              <a:rect l="l" t="t" r="r" b="b"/>
              <a:pathLst>
                <a:path w="768775" h="1585370">
                  <a:moveTo>
                    <a:pt x="84626" y="0"/>
                  </a:moveTo>
                  <a:lnTo>
                    <a:pt x="684150" y="0"/>
                  </a:lnTo>
                  <a:cubicBezTo>
                    <a:pt x="730887" y="0"/>
                    <a:pt x="768775" y="37888"/>
                    <a:pt x="768775" y="84626"/>
                  </a:cubicBezTo>
                  <a:lnTo>
                    <a:pt x="768775" y="1500745"/>
                  </a:lnTo>
                  <a:cubicBezTo>
                    <a:pt x="768775" y="1523189"/>
                    <a:pt x="759859" y="1544714"/>
                    <a:pt x="743989" y="1560584"/>
                  </a:cubicBezTo>
                  <a:cubicBezTo>
                    <a:pt x="728118" y="1576454"/>
                    <a:pt x="706594" y="1585370"/>
                    <a:pt x="684150" y="1585370"/>
                  </a:cubicBezTo>
                  <a:lnTo>
                    <a:pt x="84626" y="1585370"/>
                  </a:lnTo>
                  <a:cubicBezTo>
                    <a:pt x="62182" y="1585370"/>
                    <a:pt x="40657" y="1576454"/>
                    <a:pt x="24786" y="1560584"/>
                  </a:cubicBezTo>
                  <a:cubicBezTo>
                    <a:pt x="8916" y="1544714"/>
                    <a:pt x="0" y="1523189"/>
                    <a:pt x="0" y="1500745"/>
                  </a:cubicBezTo>
                  <a:lnTo>
                    <a:pt x="0" y="84626"/>
                  </a:lnTo>
                  <a:cubicBezTo>
                    <a:pt x="0" y="62182"/>
                    <a:pt x="8916" y="40657"/>
                    <a:pt x="24786" y="24786"/>
                  </a:cubicBezTo>
                  <a:cubicBezTo>
                    <a:pt x="40657" y="8916"/>
                    <a:pt x="62182" y="0"/>
                    <a:pt x="84626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768775" cy="1585370"/>
            </a:xfrm>
            <a:prstGeom prst="rect">
              <a:avLst/>
            </a:prstGeom>
          </p:spPr>
          <p:txBody>
            <a:bodyPr lIns="81200" tIns="81200" rIns="81200" bIns="812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8118836" y="3148947"/>
            <a:ext cx="3110467" cy="6529774"/>
            <a:chOff x="0" y="0"/>
            <a:chExt cx="2865120" cy="60147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65120" cy="6014720"/>
            </a:xfrm>
            <a:custGeom>
              <a:avLst/>
              <a:gdLst/>
              <a:ahLst/>
              <a:cxnLst/>
              <a:rect l="l" t="t" r="r" b="b"/>
              <a:pathLst>
                <a:path w="2865120" h="6014720">
                  <a:moveTo>
                    <a:pt x="477520" y="0"/>
                  </a:moveTo>
                  <a:cubicBezTo>
                    <a:pt x="213868" y="0"/>
                    <a:pt x="0" y="213868"/>
                    <a:pt x="0" y="477520"/>
                  </a:cubicBezTo>
                  <a:lnTo>
                    <a:pt x="0" y="5537200"/>
                  </a:lnTo>
                  <a:cubicBezTo>
                    <a:pt x="0" y="5800979"/>
                    <a:pt x="213868" y="6014720"/>
                    <a:pt x="477520" y="6014720"/>
                  </a:cubicBezTo>
                  <a:lnTo>
                    <a:pt x="2387600" y="6014720"/>
                  </a:lnTo>
                  <a:cubicBezTo>
                    <a:pt x="2651125" y="6014720"/>
                    <a:pt x="2864866" y="5801233"/>
                    <a:pt x="2865120" y="5537708"/>
                  </a:cubicBezTo>
                  <a:lnTo>
                    <a:pt x="2865120" y="5537708"/>
                  </a:lnTo>
                  <a:lnTo>
                    <a:pt x="2865120" y="477139"/>
                  </a:lnTo>
                  <a:lnTo>
                    <a:pt x="2865120" y="477139"/>
                  </a:lnTo>
                  <a:cubicBezTo>
                    <a:pt x="2864993" y="213741"/>
                    <a:pt x="2651125" y="0"/>
                    <a:pt x="23876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8379646" y="3604145"/>
            <a:ext cx="2613821" cy="2606513"/>
          </a:xfrm>
          <a:custGeom>
            <a:avLst/>
            <a:gdLst/>
            <a:ahLst/>
            <a:cxnLst/>
            <a:rect l="l" t="t" r="r" b="b"/>
            <a:pathLst>
              <a:path w="2613821" h="2606513">
                <a:moveTo>
                  <a:pt x="0" y="0"/>
                </a:moveTo>
                <a:lnTo>
                  <a:pt x="2613821" y="0"/>
                </a:lnTo>
                <a:lnTo>
                  <a:pt x="2613821" y="2606513"/>
                </a:lnTo>
                <a:lnTo>
                  <a:pt x="0" y="26065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Freeform 21"/>
          <p:cNvSpPr/>
          <p:nvPr/>
        </p:nvSpPr>
        <p:spPr>
          <a:xfrm rot="2700000">
            <a:off x="15192427" y="-1028700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0" y="0"/>
                </a:moveTo>
                <a:lnTo>
                  <a:pt x="4133746" y="0"/>
                </a:lnTo>
                <a:lnTo>
                  <a:pt x="4133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 rot="2700000" flipH="1" flipV="1">
            <a:off x="-1775638" y="7378381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7" y="0"/>
                </a:lnTo>
                <a:lnTo>
                  <a:pt x="4133747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8309" y="1743277"/>
            <a:ext cx="14392420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creación de PIN permite que el usuario realice transferencias más seguras, No compartas tu PIN con nadie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45762" y="3878327"/>
            <a:ext cx="3733915" cy="504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65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Dale clic en crear PIN</a:t>
            </a:r>
          </a:p>
          <a:p>
            <a:pPr algn="l">
              <a:lnSpc>
                <a:spcPts val="4200"/>
              </a:lnSpc>
            </a:pPr>
            <a:endParaRPr lang="en-US" sz="3000" spc="6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Escribe el código de tu preferencia</a:t>
            </a:r>
          </a:p>
          <a:p>
            <a:pPr algn="l">
              <a:lnSpc>
                <a:spcPts val="3791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791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791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791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l">
              <a:lnSpc>
                <a:spcPts val="3791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2463" y="962025"/>
            <a:ext cx="282713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3.3  Crea tu PIN</a:t>
            </a:r>
          </a:p>
        </p:txBody>
      </p:sp>
      <p:sp>
        <p:nvSpPr>
          <p:cNvPr id="5" name="Freeform 5"/>
          <p:cNvSpPr/>
          <p:nvPr/>
        </p:nvSpPr>
        <p:spPr>
          <a:xfrm rot="2700000">
            <a:off x="14365222" y="-1028700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0" y="0"/>
                </a:moveTo>
                <a:lnTo>
                  <a:pt x="4133746" y="0"/>
                </a:lnTo>
                <a:lnTo>
                  <a:pt x="4133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 rot="2700000" flipH="1" flipV="1">
            <a:off x="-277083" y="7392864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7" y="0"/>
                </a:lnTo>
                <a:lnTo>
                  <a:pt x="413374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7" name="Group 7"/>
          <p:cNvGrpSpPr/>
          <p:nvPr/>
        </p:nvGrpSpPr>
        <p:grpSpPr>
          <a:xfrm>
            <a:off x="5379677" y="2926092"/>
            <a:ext cx="4073959" cy="7452566"/>
            <a:chOff x="0" y="0"/>
            <a:chExt cx="5431946" cy="99367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31946" cy="9936755"/>
            </a:xfrm>
            <a:custGeom>
              <a:avLst/>
              <a:gdLst/>
              <a:ahLst/>
              <a:cxnLst/>
              <a:rect l="l" t="t" r="r" b="b"/>
              <a:pathLst>
                <a:path w="5431946" h="9936755">
                  <a:moveTo>
                    <a:pt x="0" y="0"/>
                  </a:moveTo>
                  <a:lnTo>
                    <a:pt x="5431946" y="0"/>
                  </a:lnTo>
                  <a:lnTo>
                    <a:pt x="5431946" y="9936755"/>
                  </a:lnTo>
                  <a:lnTo>
                    <a:pt x="0" y="9936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323799" y="396638"/>
              <a:ext cx="4193197" cy="8697737"/>
              <a:chOff x="0" y="0"/>
              <a:chExt cx="2572512" cy="533603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856" r="-1856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9340157" y="2926092"/>
            <a:ext cx="4073959" cy="7452566"/>
            <a:chOff x="0" y="0"/>
            <a:chExt cx="5431946" cy="99367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1946" cy="9936755"/>
            </a:xfrm>
            <a:custGeom>
              <a:avLst/>
              <a:gdLst/>
              <a:ahLst/>
              <a:cxnLst/>
              <a:rect l="l" t="t" r="r" b="b"/>
              <a:pathLst>
                <a:path w="5431946" h="9936755">
                  <a:moveTo>
                    <a:pt x="0" y="0"/>
                  </a:moveTo>
                  <a:lnTo>
                    <a:pt x="5431946" y="0"/>
                  </a:lnTo>
                  <a:lnTo>
                    <a:pt x="5431946" y="9936755"/>
                  </a:lnTo>
                  <a:lnTo>
                    <a:pt x="0" y="9936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323799" y="396638"/>
              <a:ext cx="4193197" cy="8697737"/>
              <a:chOff x="0" y="0"/>
              <a:chExt cx="2572512" cy="533603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1045" r="-1045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3515794" y="2950997"/>
            <a:ext cx="4060345" cy="7427661"/>
            <a:chOff x="0" y="0"/>
            <a:chExt cx="5413793" cy="99035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13793" cy="9903548"/>
            </a:xfrm>
            <a:custGeom>
              <a:avLst/>
              <a:gdLst/>
              <a:ahLst/>
              <a:cxnLst/>
              <a:rect l="l" t="t" r="r" b="b"/>
              <a:pathLst>
                <a:path w="5413793" h="9903548">
                  <a:moveTo>
                    <a:pt x="0" y="0"/>
                  </a:moveTo>
                  <a:lnTo>
                    <a:pt x="5413793" y="0"/>
                  </a:lnTo>
                  <a:lnTo>
                    <a:pt x="5413793" y="9903548"/>
                  </a:lnTo>
                  <a:lnTo>
                    <a:pt x="0" y="9903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322717" y="395313"/>
              <a:ext cx="4179184" cy="8668671"/>
              <a:chOff x="0" y="0"/>
              <a:chExt cx="2572512" cy="533603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1370" r="-1370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 rot="-5400000">
            <a:off x="937098" y="3962866"/>
            <a:ext cx="458907" cy="438997"/>
            <a:chOff x="0" y="0"/>
            <a:chExt cx="812800" cy="77753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937098" y="5614960"/>
            <a:ext cx="458907" cy="438997"/>
            <a:chOff x="0" y="0"/>
            <a:chExt cx="812800" cy="77753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4952" y="504825"/>
            <a:ext cx="1305980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3.4 Verificación de Micro-déposito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88841" y="1294847"/>
            <a:ext cx="15756661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El micro-déposito tiene como finalidad validar que el usuario sea dueño de la tarjeta ingresada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96542" y="3304380"/>
            <a:ext cx="4544350" cy="692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65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Dale clic en continuar</a:t>
            </a:r>
          </a:p>
          <a:p>
            <a:pPr algn="l">
              <a:lnSpc>
                <a:spcPts val="4200"/>
              </a:lnSpc>
            </a:pPr>
            <a:endParaRPr lang="en-US" sz="3000" spc="6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Presiona ¨Verificar tarjeta¨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Ingresa el monto recibido y clic en verificar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5" name="Freeform 5"/>
          <p:cNvSpPr/>
          <p:nvPr/>
        </p:nvSpPr>
        <p:spPr>
          <a:xfrm rot="2700000">
            <a:off x="15795627" y="-1096953"/>
            <a:ext cx="4483078" cy="4462531"/>
          </a:xfrm>
          <a:custGeom>
            <a:avLst/>
            <a:gdLst/>
            <a:ahLst/>
            <a:cxnLst/>
            <a:rect l="l" t="t" r="r" b="b"/>
            <a:pathLst>
              <a:path w="4483078" h="4462531">
                <a:moveTo>
                  <a:pt x="0" y="0"/>
                </a:moveTo>
                <a:lnTo>
                  <a:pt x="4483079" y="0"/>
                </a:lnTo>
                <a:lnTo>
                  <a:pt x="4483079" y="4462531"/>
                </a:lnTo>
                <a:lnTo>
                  <a:pt x="0" y="4462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 rot="2700000" flipH="1" flipV="1">
            <a:off x="-682074" y="7511276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7" y="0"/>
                </a:lnTo>
                <a:lnTo>
                  <a:pt x="413374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7" name="Group 7"/>
          <p:cNvGrpSpPr/>
          <p:nvPr/>
        </p:nvGrpSpPr>
        <p:grpSpPr>
          <a:xfrm>
            <a:off x="9973974" y="2361647"/>
            <a:ext cx="4060345" cy="7427661"/>
            <a:chOff x="0" y="0"/>
            <a:chExt cx="5413793" cy="99035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13793" cy="9903548"/>
            </a:xfrm>
            <a:custGeom>
              <a:avLst/>
              <a:gdLst/>
              <a:ahLst/>
              <a:cxnLst/>
              <a:rect l="l" t="t" r="r" b="b"/>
              <a:pathLst>
                <a:path w="5413793" h="9903548">
                  <a:moveTo>
                    <a:pt x="0" y="0"/>
                  </a:moveTo>
                  <a:lnTo>
                    <a:pt x="5413793" y="0"/>
                  </a:lnTo>
                  <a:lnTo>
                    <a:pt x="5413793" y="9903548"/>
                  </a:lnTo>
                  <a:lnTo>
                    <a:pt x="0" y="9903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322717" y="395313"/>
              <a:ext cx="4179184" cy="8668671"/>
              <a:chOff x="0" y="0"/>
              <a:chExt cx="2572512" cy="533603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3566" r="-2227" b="-5953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6099435" y="2361647"/>
            <a:ext cx="4060345" cy="7427661"/>
            <a:chOff x="0" y="0"/>
            <a:chExt cx="5413793" cy="99035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13793" cy="9903548"/>
            </a:xfrm>
            <a:custGeom>
              <a:avLst/>
              <a:gdLst/>
              <a:ahLst/>
              <a:cxnLst/>
              <a:rect l="l" t="t" r="r" b="b"/>
              <a:pathLst>
                <a:path w="5413793" h="9903548">
                  <a:moveTo>
                    <a:pt x="0" y="0"/>
                  </a:moveTo>
                  <a:lnTo>
                    <a:pt x="5413793" y="0"/>
                  </a:lnTo>
                  <a:lnTo>
                    <a:pt x="5413793" y="9903548"/>
                  </a:lnTo>
                  <a:lnTo>
                    <a:pt x="0" y="9903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322717" y="395313"/>
              <a:ext cx="4179184" cy="8668671"/>
              <a:chOff x="0" y="0"/>
              <a:chExt cx="2572512" cy="533603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3566" r="-2879" b="-6651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3794759" y="2386535"/>
            <a:ext cx="4060345" cy="7427661"/>
            <a:chOff x="0" y="0"/>
            <a:chExt cx="5413793" cy="99035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13793" cy="9903548"/>
            </a:xfrm>
            <a:custGeom>
              <a:avLst/>
              <a:gdLst/>
              <a:ahLst/>
              <a:cxnLst/>
              <a:rect l="l" t="t" r="r" b="b"/>
              <a:pathLst>
                <a:path w="5413793" h="9903548">
                  <a:moveTo>
                    <a:pt x="0" y="0"/>
                  </a:moveTo>
                  <a:lnTo>
                    <a:pt x="5413793" y="0"/>
                  </a:lnTo>
                  <a:lnTo>
                    <a:pt x="5413793" y="9903548"/>
                  </a:lnTo>
                  <a:lnTo>
                    <a:pt x="0" y="9903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322717" y="395313"/>
              <a:ext cx="4179184" cy="8668671"/>
              <a:chOff x="0" y="0"/>
              <a:chExt cx="2572512" cy="533603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3566" b="-3566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 rot="-5400000">
            <a:off x="799246" y="3381253"/>
            <a:ext cx="458907" cy="438997"/>
            <a:chOff x="0" y="0"/>
            <a:chExt cx="812800" cy="77753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821274" y="4504677"/>
            <a:ext cx="458907" cy="438997"/>
            <a:chOff x="0" y="0"/>
            <a:chExt cx="812800" cy="77753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5400000">
            <a:off x="821274" y="6090688"/>
            <a:ext cx="458907" cy="438997"/>
            <a:chOff x="0" y="0"/>
            <a:chExt cx="812800" cy="77753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0517" y="447675"/>
            <a:ext cx="448092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7808D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4. Ayuda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69079" y="6067857"/>
            <a:ext cx="4449276" cy="319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Kash cuenta con un soporte especializado 24/7 que te contestará tus dudas o problemas acerca de la app</a:t>
            </a:r>
          </a:p>
          <a:p>
            <a:pPr algn="just">
              <a:lnSpc>
                <a:spcPts val="4223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2042" y="3225151"/>
            <a:ext cx="4245191" cy="420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Clic en el icono de mensaje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Escribe tu duda o problema acerca de Kash</a:t>
            </a:r>
          </a:p>
          <a:p>
            <a:pPr algn="l">
              <a:lnSpc>
                <a:spcPts val="3791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2042" y="1419225"/>
            <a:ext cx="1086411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4.1 Soporte desde la página de inicio de la app Kash</a:t>
            </a:r>
          </a:p>
        </p:txBody>
      </p:sp>
      <p:sp>
        <p:nvSpPr>
          <p:cNvPr id="6" name="Freeform 6"/>
          <p:cNvSpPr/>
          <p:nvPr/>
        </p:nvSpPr>
        <p:spPr>
          <a:xfrm rot="5400000">
            <a:off x="13654369" y="4292489"/>
            <a:ext cx="1743429" cy="1702023"/>
          </a:xfrm>
          <a:custGeom>
            <a:avLst/>
            <a:gdLst/>
            <a:ahLst/>
            <a:cxnLst/>
            <a:rect l="l" t="t" r="r" b="b"/>
            <a:pathLst>
              <a:path w="1743429" h="1702023">
                <a:moveTo>
                  <a:pt x="0" y="0"/>
                </a:moveTo>
                <a:lnTo>
                  <a:pt x="1743430" y="0"/>
                </a:lnTo>
                <a:lnTo>
                  <a:pt x="1743430" y="1702022"/>
                </a:lnTo>
                <a:lnTo>
                  <a:pt x="0" y="170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 rot="2700000">
            <a:off x="16219002" y="-1363141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0" y="0"/>
                </a:moveTo>
                <a:lnTo>
                  <a:pt x="4133746" y="0"/>
                </a:lnTo>
                <a:lnTo>
                  <a:pt x="4133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 rot="2700000" flipH="1" flipV="1">
            <a:off x="-682074" y="7511276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7" y="0"/>
                </a:lnTo>
                <a:lnTo>
                  <a:pt x="4133747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9" name="Group 9"/>
          <p:cNvGrpSpPr/>
          <p:nvPr/>
        </p:nvGrpSpPr>
        <p:grpSpPr>
          <a:xfrm>
            <a:off x="5454016" y="2598954"/>
            <a:ext cx="4060345" cy="7427661"/>
            <a:chOff x="0" y="0"/>
            <a:chExt cx="5413793" cy="99035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13793" cy="9903548"/>
            </a:xfrm>
            <a:custGeom>
              <a:avLst/>
              <a:gdLst/>
              <a:ahLst/>
              <a:cxnLst/>
              <a:rect l="l" t="t" r="r" b="b"/>
              <a:pathLst>
                <a:path w="5413793" h="9903548">
                  <a:moveTo>
                    <a:pt x="0" y="0"/>
                  </a:moveTo>
                  <a:lnTo>
                    <a:pt x="5413793" y="0"/>
                  </a:lnTo>
                  <a:lnTo>
                    <a:pt x="5413793" y="9903548"/>
                  </a:lnTo>
                  <a:lnTo>
                    <a:pt x="0" y="9903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322717" y="395313"/>
              <a:ext cx="4179184" cy="8668671"/>
              <a:chOff x="0" y="0"/>
              <a:chExt cx="2572512" cy="53360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3275" r="-3517" b="-4854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9514360" y="2598954"/>
            <a:ext cx="4060345" cy="7427661"/>
            <a:chOff x="0" y="0"/>
            <a:chExt cx="5413793" cy="99035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413793" cy="9903548"/>
            </a:xfrm>
            <a:custGeom>
              <a:avLst/>
              <a:gdLst/>
              <a:ahLst/>
              <a:cxnLst/>
              <a:rect l="l" t="t" r="r" b="b"/>
              <a:pathLst>
                <a:path w="5413793" h="9903548">
                  <a:moveTo>
                    <a:pt x="0" y="0"/>
                  </a:moveTo>
                  <a:lnTo>
                    <a:pt x="5413793" y="0"/>
                  </a:lnTo>
                  <a:lnTo>
                    <a:pt x="5413793" y="9903548"/>
                  </a:lnTo>
                  <a:lnTo>
                    <a:pt x="0" y="9903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322717" y="395313"/>
              <a:ext cx="4179184" cy="8668671"/>
              <a:chOff x="0" y="0"/>
              <a:chExt cx="2572512" cy="533603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2639" r="-3780" b="-5764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 rot="-5400000">
            <a:off x="579748" y="3302951"/>
            <a:ext cx="458907" cy="438997"/>
            <a:chOff x="0" y="0"/>
            <a:chExt cx="812800" cy="7775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601776" y="5456123"/>
            <a:ext cx="458907" cy="438997"/>
            <a:chOff x="0" y="0"/>
            <a:chExt cx="812800" cy="7775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8325" y="3623965"/>
            <a:ext cx="3913035" cy="458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Clic en ¨Más¨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Presiona en ¨Soporte¨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Escribe tu duda o problema</a:t>
            </a:r>
          </a:p>
          <a:p>
            <a:pPr algn="l">
              <a:lnSpc>
                <a:spcPts val="3448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l">
              <a:lnSpc>
                <a:spcPts val="3448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8841" y="587236"/>
            <a:ext cx="13276159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4.2 Soporte dentro de la app kash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396861"/>
            <a:ext cx="11441159" cy="1057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Kash cuenta con un soporte especializado que te contestará en menos de tres minutos.</a:t>
            </a:r>
          </a:p>
        </p:txBody>
      </p:sp>
      <p:sp>
        <p:nvSpPr>
          <p:cNvPr id="5" name="Freeform 5"/>
          <p:cNvSpPr/>
          <p:nvPr/>
        </p:nvSpPr>
        <p:spPr>
          <a:xfrm rot="2700000">
            <a:off x="14812855" y="-946327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0" y="0"/>
                </a:moveTo>
                <a:lnTo>
                  <a:pt x="4133747" y="0"/>
                </a:lnTo>
                <a:lnTo>
                  <a:pt x="4133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 rot="2700000" flipH="1" flipV="1">
            <a:off x="-682074" y="7511276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7" y="0"/>
                </a:lnTo>
                <a:lnTo>
                  <a:pt x="413374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7" name="Group 7"/>
          <p:cNvGrpSpPr/>
          <p:nvPr/>
        </p:nvGrpSpPr>
        <p:grpSpPr>
          <a:xfrm>
            <a:off x="4975326" y="2640264"/>
            <a:ext cx="4060345" cy="7427661"/>
            <a:chOff x="0" y="0"/>
            <a:chExt cx="5413793" cy="99035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13793" cy="9903548"/>
            </a:xfrm>
            <a:custGeom>
              <a:avLst/>
              <a:gdLst/>
              <a:ahLst/>
              <a:cxnLst/>
              <a:rect l="l" t="t" r="r" b="b"/>
              <a:pathLst>
                <a:path w="5413793" h="9903548">
                  <a:moveTo>
                    <a:pt x="0" y="0"/>
                  </a:moveTo>
                  <a:lnTo>
                    <a:pt x="5413793" y="0"/>
                  </a:lnTo>
                  <a:lnTo>
                    <a:pt x="5413793" y="9903548"/>
                  </a:lnTo>
                  <a:lnTo>
                    <a:pt x="0" y="9903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322717" y="395313"/>
              <a:ext cx="4179184" cy="8668671"/>
              <a:chOff x="0" y="0"/>
              <a:chExt cx="2572512" cy="533603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3860" r="-5245" b="-6073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8886432" y="2640264"/>
            <a:ext cx="4060345" cy="7427661"/>
            <a:chOff x="0" y="0"/>
            <a:chExt cx="5413793" cy="99035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13793" cy="9903548"/>
            </a:xfrm>
            <a:custGeom>
              <a:avLst/>
              <a:gdLst/>
              <a:ahLst/>
              <a:cxnLst/>
              <a:rect l="l" t="t" r="r" b="b"/>
              <a:pathLst>
                <a:path w="5413793" h="9903548">
                  <a:moveTo>
                    <a:pt x="0" y="0"/>
                  </a:moveTo>
                  <a:lnTo>
                    <a:pt x="5413793" y="0"/>
                  </a:lnTo>
                  <a:lnTo>
                    <a:pt x="5413793" y="9903548"/>
                  </a:lnTo>
                  <a:lnTo>
                    <a:pt x="0" y="9903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322717" y="395313"/>
              <a:ext cx="4179184" cy="8668671"/>
              <a:chOff x="0" y="0"/>
              <a:chExt cx="2572512" cy="533603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2227" r="-2735" b="-5085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2946777" y="2640264"/>
            <a:ext cx="4060345" cy="7427661"/>
            <a:chOff x="0" y="0"/>
            <a:chExt cx="5413793" cy="99035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13793" cy="9903548"/>
            </a:xfrm>
            <a:custGeom>
              <a:avLst/>
              <a:gdLst/>
              <a:ahLst/>
              <a:cxnLst/>
              <a:rect l="l" t="t" r="r" b="b"/>
              <a:pathLst>
                <a:path w="5413793" h="9903548">
                  <a:moveTo>
                    <a:pt x="0" y="0"/>
                  </a:moveTo>
                  <a:lnTo>
                    <a:pt x="5413793" y="0"/>
                  </a:lnTo>
                  <a:lnTo>
                    <a:pt x="5413793" y="9903548"/>
                  </a:lnTo>
                  <a:lnTo>
                    <a:pt x="0" y="9903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322717" y="395313"/>
              <a:ext cx="4179184" cy="8668671"/>
              <a:chOff x="0" y="0"/>
              <a:chExt cx="2572512" cy="533603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3237" r="-5121" b="-6567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 rot="-5400000">
            <a:off x="777218" y="3733699"/>
            <a:ext cx="458907" cy="438997"/>
            <a:chOff x="0" y="0"/>
            <a:chExt cx="812800" cy="77753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777218" y="4835096"/>
            <a:ext cx="458907" cy="438997"/>
            <a:chOff x="0" y="0"/>
            <a:chExt cx="812800" cy="77753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5400000">
            <a:off x="777218" y="6421107"/>
            <a:ext cx="458907" cy="438997"/>
            <a:chOff x="0" y="0"/>
            <a:chExt cx="812800" cy="77753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681736"/>
            <a:ext cx="1064494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5.1  Contacto WhatsApp</a:t>
            </a: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+504 9374-5827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79763" y="2711847"/>
            <a:ext cx="5698487" cy="585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Si tienes configurado tu PIN en Kash, Whatsapp lo solicitara para confirmar tu identidad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Verifica el número de Kash el cual es +504 9374-5827.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4" name="Freeform 4"/>
          <p:cNvSpPr/>
          <p:nvPr/>
        </p:nvSpPr>
        <p:spPr>
          <a:xfrm rot="2700000">
            <a:off x="14812855" y="-946327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0" y="0"/>
                </a:moveTo>
                <a:lnTo>
                  <a:pt x="4133747" y="0"/>
                </a:lnTo>
                <a:lnTo>
                  <a:pt x="4133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 rot="2700000" flipH="1" flipV="1">
            <a:off x="-1038173" y="7497577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6" name="Group 6"/>
          <p:cNvGrpSpPr/>
          <p:nvPr/>
        </p:nvGrpSpPr>
        <p:grpSpPr>
          <a:xfrm>
            <a:off x="7178250" y="1992683"/>
            <a:ext cx="4780738" cy="8745490"/>
            <a:chOff x="0" y="0"/>
            <a:chExt cx="6374318" cy="116606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74318" cy="11660653"/>
            </a:xfrm>
            <a:custGeom>
              <a:avLst/>
              <a:gdLst/>
              <a:ahLst/>
              <a:cxnLst/>
              <a:rect l="l" t="t" r="r" b="b"/>
              <a:pathLst>
                <a:path w="6374318" h="11660653">
                  <a:moveTo>
                    <a:pt x="0" y="0"/>
                  </a:moveTo>
                  <a:lnTo>
                    <a:pt x="6374318" y="0"/>
                  </a:lnTo>
                  <a:lnTo>
                    <a:pt x="6374318" y="11660653"/>
                  </a:lnTo>
                  <a:lnTo>
                    <a:pt x="0" y="11660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379973" y="465450"/>
              <a:ext cx="4920662" cy="10206682"/>
              <a:chOff x="0" y="0"/>
              <a:chExt cx="2572512" cy="533603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3833" r="-5066" b="-5913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12515217" y="1992683"/>
            <a:ext cx="4780738" cy="8745490"/>
            <a:chOff x="0" y="0"/>
            <a:chExt cx="6374318" cy="116606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74318" cy="11660653"/>
            </a:xfrm>
            <a:custGeom>
              <a:avLst/>
              <a:gdLst/>
              <a:ahLst/>
              <a:cxnLst/>
              <a:rect l="l" t="t" r="r" b="b"/>
              <a:pathLst>
                <a:path w="6374318" h="11660653">
                  <a:moveTo>
                    <a:pt x="0" y="0"/>
                  </a:moveTo>
                  <a:lnTo>
                    <a:pt x="6374318" y="0"/>
                  </a:lnTo>
                  <a:lnTo>
                    <a:pt x="6374318" y="11660653"/>
                  </a:lnTo>
                  <a:lnTo>
                    <a:pt x="0" y="11660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379973" y="465450"/>
              <a:ext cx="4920662" cy="10206682"/>
              <a:chOff x="0" y="0"/>
              <a:chExt cx="2572512" cy="533603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3566" r="-2341" b="-6075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604880" y="1670218"/>
            <a:ext cx="643319" cy="644931"/>
          </a:xfrm>
          <a:custGeom>
            <a:avLst/>
            <a:gdLst/>
            <a:ahLst/>
            <a:cxnLst/>
            <a:rect l="l" t="t" r="r" b="b"/>
            <a:pathLst>
              <a:path w="643319" h="644931">
                <a:moveTo>
                  <a:pt x="0" y="0"/>
                </a:moveTo>
                <a:lnTo>
                  <a:pt x="643318" y="0"/>
                </a:lnTo>
                <a:lnTo>
                  <a:pt x="643318" y="644931"/>
                </a:lnTo>
                <a:lnTo>
                  <a:pt x="0" y="6449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5" name="TextBox 15"/>
          <p:cNvSpPr txBox="1"/>
          <p:nvPr/>
        </p:nvSpPr>
        <p:spPr>
          <a:xfrm>
            <a:off x="887352" y="316283"/>
            <a:ext cx="6593348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7808D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5. WhatsApp</a:t>
            </a:r>
          </a:p>
        </p:txBody>
      </p:sp>
      <p:grpSp>
        <p:nvGrpSpPr>
          <p:cNvPr id="16" name="Group 16"/>
          <p:cNvGrpSpPr/>
          <p:nvPr/>
        </p:nvGrpSpPr>
        <p:grpSpPr>
          <a:xfrm rot="-5400000">
            <a:off x="799246" y="3055177"/>
            <a:ext cx="458907" cy="438997"/>
            <a:chOff x="0" y="0"/>
            <a:chExt cx="812800" cy="7775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799246" y="5916476"/>
            <a:ext cx="458907" cy="438997"/>
            <a:chOff x="0" y="0"/>
            <a:chExt cx="812800" cy="77753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6834648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5.2 Transferencia por WhatsApp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60602" y="3000333"/>
            <a:ext cx="3816800" cy="589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Clic en ¨Kashea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por WhatsApp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Sigue las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instrucciones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Confirma el código de seguridad en tu correo</a:t>
            </a:r>
          </a:p>
          <a:p>
            <a:pPr algn="l">
              <a:lnSpc>
                <a:spcPts val="1679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1679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1679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l">
              <a:lnSpc>
                <a:spcPts val="3791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997681" y="1886065"/>
            <a:ext cx="12290319" cy="7811299"/>
            <a:chOff x="0" y="0"/>
            <a:chExt cx="16387092" cy="104150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42021" cy="10321049"/>
            </a:xfrm>
            <a:custGeom>
              <a:avLst/>
              <a:gdLst/>
              <a:ahLst/>
              <a:cxnLst/>
              <a:rect l="l" t="t" r="r" b="b"/>
              <a:pathLst>
                <a:path w="5642021" h="10321049">
                  <a:moveTo>
                    <a:pt x="0" y="0"/>
                  </a:moveTo>
                  <a:lnTo>
                    <a:pt x="5642021" y="0"/>
                  </a:lnTo>
                  <a:lnTo>
                    <a:pt x="5642021" y="10321049"/>
                  </a:lnTo>
                  <a:lnTo>
                    <a:pt x="0" y="10321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336321" y="411978"/>
              <a:ext cx="4355365" cy="9034114"/>
              <a:chOff x="0" y="0"/>
              <a:chExt cx="2572512" cy="533603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2227" r="-3157" b="-5526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5260933" y="0"/>
              <a:ext cx="5642021" cy="10321049"/>
            </a:xfrm>
            <a:custGeom>
              <a:avLst/>
              <a:gdLst/>
              <a:ahLst/>
              <a:cxnLst/>
              <a:rect l="l" t="t" r="r" b="b"/>
              <a:pathLst>
                <a:path w="5642021" h="10321049">
                  <a:moveTo>
                    <a:pt x="0" y="0"/>
                  </a:moveTo>
                  <a:lnTo>
                    <a:pt x="5642021" y="0"/>
                  </a:lnTo>
                  <a:lnTo>
                    <a:pt x="5642021" y="10321049"/>
                  </a:lnTo>
                  <a:lnTo>
                    <a:pt x="0" y="10321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5597254" y="411978"/>
              <a:ext cx="4355365" cy="9034114"/>
              <a:chOff x="0" y="0"/>
              <a:chExt cx="2572512" cy="533603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3319" r="-3310" b="-4594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0745071" y="94017"/>
              <a:ext cx="5642021" cy="10321049"/>
            </a:xfrm>
            <a:custGeom>
              <a:avLst/>
              <a:gdLst/>
              <a:ahLst/>
              <a:cxnLst/>
              <a:rect l="l" t="t" r="r" b="b"/>
              <a:pathLst>
                <a:path w="5642021" h="10321049">
                  <a:moveTo>
                    <a:pt x="0" y="0"/>
                  </a:moveTo>
                  <a:lnTo>
                    <a:pt x="5642021" y="0"/>
                  </a:lnTo>
                  <a:lnTo>
                    <a:pt x="5642021" y="10321049"/>
                  </a:lnTo>
                  <a:lnTo>
                    <a:pt x="0" y="10321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11081392" y="505994"/>
              <a:ext cx="4355365" cy="9034114"/>
              <a:chOff x="0" y="0"/>
              <a:chExt cx="2572512" cy="533603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3686" r="-4402" b="-5366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" name="Freeform 14"/>
          <p:cNvSpPr/>
          <p:nvPr/>
        </p:nvSpPr>
        <p:spPr>
          <a:xfrm rot="2700000">
            <a:off x="15129100" y="-1398740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0" y="0"/>
                </a:moveTo>
                <a:lnTo>
                  <a:pt x="4133746" y="0"/>
                </a:lnTo>
                <a:lnTo>
                  <a:pt x="4133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5" name="Freeform 15"/>
          <p:cNvSpPr/>
          <p:nvPr/>
        </p:nvSpPr>
        <p:spPr>
          <a:xfrm rot="2700000" flipH="1" flipV="1">
            <a:off x="-1038173" y="7497577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6" name="Group 16"/>
          <p:cNvGrpSpPr/>
          <p:nvPr/>
        </p:nvGrpSpPr>
        <p:grpSpPr>
          <a:xfrm rot="-5400000">
            <a:off x="1349944" y="3209373"/>
            <a:ext cx="458907" cy="438997"/>
            <a:chOff x="0" y="0"/>
            <a:chExt cx="812800" cy="7775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1371972" y="4663216"/>
            <a:ext cx="458907" cy="438997"/>
            <a:chOff x="0" y="0"/>
            <a:chExt cx="812800" cy="77753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1349944" y="6271255"/>
            <a:ext cx="458907" cy="438997"/>
            <a:chOff x="0" y="0"/>
            <a:chExt cx="812800" cy="77753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15681430" y="-1329035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0" y="0"/>
                </a:moveTo>
                <a:lnTo>
                  <a:pt x="4133746" y="0"/>
                </a:lnTo>
                <a:lnTo>
                  <a:pt x="4133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2700000" flipH="1" flipV="1">
            <a:off x="-1038173" y="7675196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8836167" y="3515101"/>
            <a:ext cx="780726" cy="978130"/>
          </a:xfrm>
          <a:custGeom>
            <a:avLst/>
            <a:gdLst/>
            <a:ahLst/>
            <a:cxnLst/>
            <a:rect l="l" t="t" r="r" b="b"/>
            <a:pathLst>
              <a:path w="780726" h="978130">
                <a:moveTo>
                  <a:pt x="0" y="0"/>
                </a:moveTo>
                <a:lnTo>
                  <a:pt x="780726" y="0"/>
                </a:lnTo>
                <a:lnTo>
                  <a:pt x="780726" y="978130"/>
                </a:lnTo>
                <a:lnTo>
                  <a:pt x="0" y="9781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11960265" y="3546140"/>
            <a:ext cx="780059" cy="947091"/>
          </a:xfrm>
          <a:custGeom>
            <a:avLst/>
            <a:gdLst/>
            <a:ahLst/>
            <a:cxnLst/>
            <a:rect l="l" t="t" r="r" b="b"/>
            <a:pathLst>
              <a:path w="780059" h="947091">
                <a:moveTo>
                  <a:pt x="0" y="0"/>
                </a:moveTo>
                <a:lnTo>
                  <a:pt x="780059" y="0"/>
                </a:lnTo>
                <a:lnTo>
                  <a:pt x="780059" y="947091"/>
                </a:lnTo>
                <a:lnTo>
                  <a:pt x="0" y="94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2327223" y="3644667"/>
            <a:ext cx="876828" cy="718999"/>
          </a:xfrm>
          <a:custGeom>
            <a:avLst/>
            <a:gdLst/>
            <a:ahLst/>
            <a:cxnLst/>
            <a:rect l="l" t="t" r="r" b="b"/>
            <a:pathLst>
              <a:path w="876828" h="718999">
                <a:moveTo>
                  <a:pt x="0" y="0"/>
                </a:moveTo>
                <a:lnTo>
                  <a:pt x="876828" y="0"/>
                </a:lnTo>
                <a:lnTo>
                  <a:pt x="876828" y="718998"/>
                </a:lnTo>
                <a:lnTo>
                  <a:pt x="0" y="7189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4875100" y="3588568"/>
            <a:ext cx="871787" cy="775098"/>
          </a:xfrm>
          <a:custGeom>
            <a:avLst/>
            <a:gdLst/>
            <a:ahLst/>
            <a:cxnLst/>
            <a:rect l="l" t="t" r="r" b="b"/>
            <a:pathLst>
              <a:path w="871787" h="775098">
                <a:moveTo>
                  <a:pt x="0" y="0"/>
                </a:moveTo>
                <a:lnTo>
                  <a:pt x="871787" y="0"/>
                </a:lnTo>
                <a:lnTo>
                  <a:pt x="871787" y="775097"/>
                </a:lnTo>
                <a:lnTo>
                  <a:pt x="0" y="7750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704758" y="914400"/>
            <a:ext cx="17043546" cy="101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6. Recomendaciones para evitar el fraude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4454" y="2343526"/>
            <a:ext cx="885966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6.1 Evita ser víctima de fraude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7808D8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44454" y="3480614"/>
            <a:ext cx="15264529" cy="642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5711" lvl="1" indent="-302856" algn="just">
              <a:lnSpc>
                <a:spcPts val="3927"/>
              </a:lnSpc>
              <a:buFont typeface="Arial"/>
              <a:buChar char="•"/>
            </a:pPr>
            <a:r>
              <a:rPr lang="en-US" sz="2805" spc="6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No ingresar en links o archivos adjuntos de remitentes desconocidos, sé precavido al leer correos electrónicos.</a:t>
            </a:r>
          </a:p>
          <a:p>
            <a:pPr algn="just">
              <a:lnSpc>
                <a:spcPts val="3927"/>
              </a:lnSpc>
            </a:pPr>
            <a:endParaRPr lang="en-US" sz="2805" spc="61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605711" lvl="1" indent="-302856" algn="just">
              <a:lnSpc>
                <a:spcPts val="3927"/>
              </a:lnSpc>
              <a:buFont typeface="Arial"/>
              <a:buChar char="•"/>
            </a:pPr>
            <a:r>
              <a:rPr lang="en-US" sz="2805" spc="6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No compartir datos personales, contraseñas, PIN o códigos de confirmación a NADIE.</a:t>
            </a:r>
          </a:p>
          <a:p>
            <a:pPr algn="just">
              <a:lnSpc>
                <a:spcPts val="3927"/>
              </a:lnSpc>
            </a:pPr>
            <a:endParaRPr lang="en-US" sz="2805" spc="61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605711" lvl="1" indent="-302856" algn="just">
              <a:lnSpc>
                <a:spcPts val="3927"/>
              </a:lnSpc>
              <a:buFont typeface="Arial"/>
              <a:buChar char="•"/>
            </a:pPr>
            <a:r>
              <a:rPr lang="en-US" sz="2805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Al navegar en Internet, procura que sea sólo en páginas seguras y de confianza.​</a:t>
            </a:r>
          </a:p>
          <a:p>
            <a:pPr algn="just">
              <a:lnSpc>
                <a:spcPts val="3927"/>
              </a:lnSpc>
            </a:pPr>
            <a:endParaRPr lang="en-US" sz="280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605711" lvl="1" indent="-302856" algn="just">
              <a:lnSpc>
                <a:spcPts val="3927"/>
              </a:lnSpc>
              <a:buFont typeface="Arial"/>
              <a:buChar char="•"/>
            </a:pPr>
            <a:r>
              <a:rPr lang="en-US" sz="2805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No introduzcas datos personales en páginas web desconocidas.</a:t>
            </a:r>
          </a:p>
          <a:p>
            <a:pPr algn="just">
              <a:lnSpc>
                <a:spcPts val="3927"/>
              </a:lnSpc>
            </a:pPr>
            <a:endParaRPr lang="en-US" sz="280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just">
              <a:lnSpc>
                <a:spcPts val="3927"/>
              </a:lnSpc>
            </a:pPr>
            <a:endParaRPr lang="en-US" sz="280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just">
              <a:lnSpc>
                <a:spcPts val="3927"/>
              </a:lnSpc>
            </a:pPr>
            <a:endParaRPr lang="en-US" sz="280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just">
              <a:lnSpc>
                <a:spcPts val="3927"/>
              </a:lnSpc>
            </a:pPr>
            <a:endParaRPr lang="en-US" sz="280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15275757" y="-1191013"/>
            <a:ext cx="3967085" cy="3948903"/>
          </a:xfrm>
          <a:custGeom>
            <a:avLst/>
            <a:gdLst/>
            <a:ahLst/>
            <a:cxnLst/>
            <a:rect l="l" t="t" r="r" b="b"/>
            <a:pathLst>
              <a:path w="3967085" h="3948903">
                <a:moveTo>
                  <a:pt x="0" y="0"/>
                </a:moveTo>
                <a:lnTo>
                  <a:pt x="3967086" y="0"/>
                </a:lnTo>
                <a:lnTo>
                  <a:pt x="3967086" y="3948903"/>
                </a:lnTo>
                <a:lnTo>
                  <a:pt x="0" y="3948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2700000" flipH="1" flipV="1">
            <a:off x="-1525263" y="7746775"/>
            <a:ext cx="3967085" cy="3948903"/>
          </a:xfrm>
          <a:custGeom>
            <a:avLst/>
            <a:gdLst/>
            <a:ahLst/>
            <a:cxnLst/>
            <a:rect l="l" t="t" r="r" b="b"/>
            <a:pathLst>
              <a:path w="3967085" h="3948903">
                <a:moveTo>
                  <a:pt x="3967086" y="3948903"/>
                </a:moveTo>
                <a:lnTo>
                  <a:pt x="0" y="3948903"/>
                </a:lnTo>
                <a:lnTo>
                  <a:pt x="0" y="0"/>
                </a:lnTo>
                <a:lnTo>
                  <a:pt x="3967086" y="0"/>
                </a:lnTo>
                <a:lnTo>
                  <a:pt x="3967086" y="39489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AutoShape 4"/>
          <p:cNvSpPr/>
          <p:nvPr/>
        </p:nvSpPr>
        <p:spPr>
          <a:xfrm>
            <a:off x="6416359" y="1479938"/>
            <a:ext cx="8931130" cy="1404919"/>
          </a:xfrm>
          <a:prstGeom prst="rect">
            <a:avLst/>
          </a:prstGeom>
          <a:solidFill>
            <a:srgbClr val="00B6CE">
              <a:alpha val="60784"/>
            </a:srgbClr>
          </a:solid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2343118" y="1482404"/>
            <a:ext cx="4274521" cy="1404919"/>
            <a:chOff x="0" y="0"/>
            <a:chExt cx="3316288" cy="11061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17558" cy="1107440"/>
            </a:xfrm>
            <a:custGeom>
              <a:avLst/>
              <a:gdLst/>
              <a:ahLst/>
              <a:cxnLst/>
              <a:rect l="l" t="t" r="r" b="b"/>
              <a:pathLst>
                <a:path w="3317558" h="1107440">
                  <a:moveTo>
                    <a:pt x="3316288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17558" y="1107440"/>
                  </a:lnTo>
                  <a:lnTo>
                    <a:pt x="3317558" y="0"/>
                  </a:lnTo>
                  <a:close/>
                </a:path>
              </a:pathLst>
            </a:custGeom>
            <a:solidFill>
              <a:srgbClr val="00B6CE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44174" y="172686"/>
              <a:ext cx="796232" cy="762069"/>
            </a:xfrm>
            <a:custGeom>
              <a:avLst/>
              <a:gdLst/>
              <a:ahLst/>
              <a:cxnLst/>
              <a:rect l="l" t="t" r="r" b="b"/>
              <a:pathLst>
                <a:path w="796232" h="762069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00B6CE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793589" y="1986932"/>
            <a:ext cx="3824050" cy="43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1"/>
              </a:lnSpc>
            </a:pPr>
            <a:r>
              <a:rPr lang="en-US" sz="2893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Vishiting Telefónico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09229" y="1629980"/>
            <a:ext cx="8345392" cy="1197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3"/>
              </a:lnSpc>
            </a:pPr>
            <a:r>
              <a:rPr lang="en-US" sz="2295" u="none" strike="noStrike" spc="5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Tipo de fraude en el que los estafadores se hacen pasar por representantes legitimos de una empresa o entidad.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49349" y="4914157"/>
            <a:ext cx="5218316" cy="47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1"/>
              </a:lnSpc>
            </a:pPr>
            <a:r>
              <a:rPr lang="en-US" sz="3151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Vishiting Telefónico</a:t>
            </a:r>
          </a:p>
        </p:txBody>
      </p:sp>
      <p:sp>
        <p:nvSpPr>
          <p:cNvPr id="11" name="AutoShape 11"/>
          <p:cNvSpPr/>
          <p:nvPr/>
        </p:nvSpPr>
        <p:spPr>
          <a:xfrm>
            <a:off x="4361475" y="3128220"/>
            <a:ext cx="10986014" cy="1404919"/>
          </a:xfrm>
          <a:prstGeom prst="rect">
            <a:avLst/>
          </a:prstGeom>
          <a:solidFill>
            <a:srgbClr val="05D3AF">
              <a:alpha val="58824"/>
            </a:srgbClr>
          </a:solidFill>
        </p:spPr>
        <p:txBody>
          <a:bodyPr/>
          <a:lstStyle/>
          <a:p>
            <a:endParaRPr lang="es-ES"/>
          </a:p>
        </p:txBody>
      </p:sp>
      <p:grpSp>
        <p:nvGrpSpPr>
          <p:cNvPr id="12" name="Group 12"/>
          <p:cNvGrpSpPr/>
          <p:nvPr/>
        </p:nvGrpSpPr>
        <p:grpSpPr>
          <a:xfrm>
            <a:off x="2343118" y="3128220"/>
            <a:ext cx="4274521" cy="1404919"/>
            <a:chOff x="0" y="0"/>
            <a:chExt cx="3316288" cy="11061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17558" cy="1107440"/>
            </a:xfrm>
            <a:custGeom>
              <a:avLst/>
              <a:gdLst/>
              <a:ahLst/>
              <a:cxnLst/>
              <a:rect l="l" t="t" r="r" b="b"/>
              <a:pathLst>
                <a:path w="3317558" h="1107440">
                  <a:moveTo>
                    <a:pt x="3316288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17558" y="1107440"/>
                  </a:lnTo>
                  <a:lnTo>
                    <a:pt x="3317558" y="0"/>
                  </a:lnTo>
                  <a:close/>
                </a:path>
              </a:pathLst>
            </a:custGeom>
            <a:solidFill>
              <a:srgbClr val="05D3A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4174" y="172686"/>
              <a:ext cx="796232" cy="762069"/>
            </a:xfrm>
            <a:custGeom>
              <a:avLst/>
              <a:gdLst/>
              <a:ahLst/>
              <a:cxnLst/>
              <a:rect l="l" t="t" r="r" b="b"/>
              <a:pathLst>
                <a:path w="796232" h="762069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05D3AF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782353" y="3617627"/>
            <a:ext cx="3835286" cy="43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1"/>
              </a:lnSpc>
            </a:pPr>
            <a:r>
              <a:rPr lang="en-US" sz="2893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Robos sin tarjeta 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232526" y="4774036"/>
            <a:ext cx="11114964" cy="1404919"/>
          </a:xfrm>
          <a:prstGeom prst="rect">
            <a:avLst/>
          </a:prstGeom>
          <a:solidFill>
            <a:srgbClr val="00B6CE">
              <a:alpha val="50980"/>
            </a:srgbClr>
          </a:solidFill>
        </p:spPr>
        <p:txBody>
          <a:bodyPr/>
          <a:lstStyle/>
          <a:p>
            <a:endParaRPr lang="es-ES"/>
          </a:p>
        </p:txBody>
      </p:sp>
      <p:grpSp>
        <p:nvGrpSpPr>
          <p:cNvPr id="17" name="Group 17"/>
          <p:cNvGrpSpPr/>
          <p:nvPr/>
        </p:nvGrpSpPr>
        <p:grpSpPr>
          <a:xfrm>
            <a:off x="2343118" y="4774036"/>
            <a:ext cx="4274521" cy="1404919"/>
            <a:chOff x="0" y="0"/>
            <a:chExt cx="3316288" cy="11061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17558" cy="1107440"/>
            </a:xfrm>
            <a:custGeom>
              <a:avLst/>
              <a:gdLst/>
              <a:ahLst/>
              <a:cxnLst/>
              <a:rect l="l" t="t" r="r" b="b"/>
              <a:pathLst>
                <a:path w="3317558" h="1107440">
                  <a:moveTo>
                    <a:pt x="3316288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17558" y="1107440"/>
                  </a:lnTo>
                  <a:lnTo>
                    <a:pt x="3317558" y="0"/>
                  </a:lnTo>
                  <a:close/>
                </a:path>
              </a:pathLst>
            </a:custGeom>
            <a:solidFill>
              <a:srgbClr val="00B6CE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44174" y="172686"/>
              <a:ext cx="796232" cy="762069"/>
            </a:xfrm>
            <a:custGeom>
              <a:avLst/>
              <a:gdLst/>
              <a:ahLst/>
              <a:cxnLst/>
              <a:rect l="l" t="t" r="r" b="b"/>
              <a:pathLst>
                <a:path w="796232" h="762069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00B6CE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852308" y="5238053"/>
            <a:ext cx="3706613" cy="43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1"/>
              </a:lnSpc>
            </a:pPr>
            <a:r>
              <a:rPr lang="en-US" sz="2893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Pauta Google</a:t>
            </a:r>
          </a:p>
        </p:txBody>
      </p:sp>
      <p:sp>
        <p:nvSpPr>
          <p:cNvPr id="21" name="AutoShape 21"/>
          <p:cNvSpPr/>
          <p:nvPr/>
        </p:nvSpPr>
        <p:spPr>
          <a:xfrm>
            <a:off x="6077431" y="6419851"/>
            <a:ext cx="9270059" cy="1404919"/>
          </a:xfrm>
          <a:prstGeom prst="rect">
            <a:avLst/>
          </a:prstGeom>
          <a:solidFill>
            <a:srgbClr val="05D3AF">
              <a:alpha val="49804"/>
            </a:srgbClr>
          </a:solidFill>
        </p:spPr>
        <p:txBody>
          <a:bodyPr/>
          <a:lstStyle/>
          <a:p>
            <a:endParaRPr lang="es-ES"/>
          </a:p>
        </p:txBody>
      </p:sp>
      <p:grpSp>
        <p:nvGrpSpPr>
          <p:cNvPr id="22" name="Group 22"/>
          <p:cNvGrpSpPr/>
          <p:nvPr/>
        </p:nvGrpSpPr>
        <p:grpSpPr>
          <a:xfrm>
            <a:off x="2343118" y="6419851"/>
            <a:ext cx="4274521" cy="1404919"/>
            <a:chOff x="0" y="0"/>
            <a:chExt cx="3316288" cy="110617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317558" cy="1107440"/>
            </a:xfrm>
            <a:custGeom>
              <a:avLst/>
              <a:gdLst/>
              <a:ahLst/>
              <a:cxnLst/>
              <a:rect l="l" t="t" r="r" b="b"/>
              <a:pathLst>
                <a:path w="3317558" h="1107440">
                  <a:moveTo>
                    <a:pt x="3316288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17558" y="1107440"/>
                  </a:lnTo>
                  <a:lnTo>
                    <a:pt x="3317558" y="0"/>
                  </a:lnTo>
                  <a:close/>
                </a:path>
              </a:pathLst>
            </a:custGeom>
            <a:solidFill>
              <a:srgbClr val="05D3A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44174" y="172686"/>
              <a:ext cx="796232" cy="762069"/>
            </a:xfrm>
            <a:custGeom>
              <a:avLst/>
              <a:gdLst/>
              <a:ahLst/>
              <a:cxnLst/>
              <a:rect l="l" t="t" r="r" b="b"/>
              <a:pathLst>
                <a:path w="796232" h="762069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05D3AF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793589" y="6922502"/>
            <a:ext cx="3765332" cy="43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1"/>
              </a:lnSpc>
            </a:pPr>
            <a:r>
              <a:rPr lang="en-US" sz="2893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Pharming</a:t>
            </a:r>
          </a:p>
        </p:txBody>
      </p:sp>
      <p:sp>
        <p:nvSpPr>
          <p:cNvPr id="26" name="AutoShape 26"/>
          <p:cNvSpPr/>
          <p:nvPr/>
        </p:nvSpPr>
        <p:spPr>
          <a:xfrm>
            <a:off x="4608045" y="8240101"/>
            <a:ext cx="10739445" cy="1404919"/>
          </a:xfrm>
          <a:prstGeom prst="rect">
            <a:avLst/>
          </a:prstGeom>
          <a:solidFill>
            <a:srgbClr val="00B6CE">
              <a:alpha val="49804"/>
            </a:srgbClr>
          </a:solidFill>
        </p:spPr>
        <p:txBody>
          <a:bodyPr/>
          <a:lstStyle/>
          <a:p>
            <a:endParaRPr lang="es-ES"/>
          </a:p>
        </p:txBody>
      </p:sp>
      <p:grpSp>
        <p:nvGrpSpPr>
          <p:cNvPr id="27" name="Group 27"/>
          <p:cNvGrpSpPr/>
          <p:nvPr/>
        </p:nvGrpSpPr>
        <p:grpSpPr>
          <a:xfrm>
            <a:off x="2343118" y="8240101"/>
            <a:ext cx="4274521" cy="1404919"/>
            <a:chOff x="0" y="0"/>
            <a:chExt cx="3316288" cy="110617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317558" cy="1107440"/>
            </a:xfrm>
            <a:custGeom>
              <a:avLst/>
              <a:gdLst/>
              <a:ahLst/>
              <a:cxnLst/>
              <a:rect l="l" t="t" r="r" b="b"/>
              <a:pathLst>
                <a:path w="3317558" h="1107440">
                  <a:moveTo>
                    <a:pt x="3316288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17558" y="1107440"/>
                  </a:lnTo>
                  <a:lnTo>
                    <a:pt x="3317558" y="0"/>
                  </a:lnTo>
                  <a:close/>
                </a:path>
              </a:pathLst>
            </a:custGeom>
            <a:solidFill>
              <a:srgbClr val="00B6CE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44174" y="172686"/>
              <a:ext cx="796232" cy="762069"/>
            </a:xfrm>
            <a:custGeom>
              <a:avLst/>
              <a:gdLst/>
              <a:ahLst/>
              <a:cxnLst/>
              <a:rect l="l" t="t" r="r" b="b"/>
              <a:pathLst>
                <a:path w="796232" h="762069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00B6CE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793589" y="8724373"/>
            <a:ext cx="3765332" cy="43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1"/>
              </a:lnSpc>
            </a:pPr>
            <a:r>
              <a:rPr lang="en-US" sz="2893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Phishing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22707" y="8362336"/>
            <a:ext cx="8392367" cy="1197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213"/>
              </a:lnSpc>
              <a:spcBef>
                <a:spcPct val="0"/>
              </a:spcBef>
            </a:pPr>
            <a:r>
              <a:rPr lang="en-US" sz="2295" u="none" strike="noStrike" spc="5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Es el engaño a los usuarios haciéndose pasar por una persona o empresa a fin de que divulguen información confidencial o transfieran sumas de dinero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722707" y="6701032"/>
            <a:ext cx="8147903" cy="79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213"/>
              </a:lnSpc>
              <a:spcBef>
                <a:spcPct val="0"/>
              </a:spcBef>
            </a:pPr>
            <a:r>
              <a:rPr lang="en-US" sz="2295" u="none" strike="noStrike" spc="5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Este tipo de fraude en linea redirige al usuario a sitios web falsos sin su conocimiento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709229" y="5055216"/>
            <a:ext cx="7977370" cy="79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213"/>
              </a:lnSpc>
              <a:spcBef>
                <a:spcPct val="0"/>
              </a:spcBef>
            </a:pPr>
            <a:r>
              <a:rPr lang="en-US" sz="2295" u="none" strike="noStrike" spc="5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Implica el uso de tecnicas engañosas para manipular sistemas de publicidad en linea.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709229" y="3213131"/>
            <a:ext cx="8147903" cy="1197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213"/>
              </a:lnSpc>
              <a:spcBef>
                <a:spcPct val="0"/>
              </a:spcBef>
            </a:pPr>
            <a:r>
              <a:rPr lang="en-US" sz="2295" u="none" strike="noStrike" spc="5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Son actividades fraudulentas en las que se realizan transacciones financieras sin necesidad de tener la tarjeta física de crédito o debito.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34554" y="488164"/>
            <a:ext cx="572229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6.2 Los fraudes más comunes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8812" y="8394373"/>
            <a:ext cx="7550377" cy="1507301"/>
            <a:chOff x="0" y="0"/>
            <a:chExt cx="10067169" cy="2009734"/>
          </a:xfrm>
        </p:grpSpPr>
        <p:sp>
          <p:nvSpPr>
            <p:cNvPr id="3" name="Freeform 3"/>
            <p:cNvSpPr/>
            <p:nvPr/>
          </p:nvSpPr>
          <p:spPr>
            <a:xfrm>
              <a:off x="0" y="975444"/>
              <a:ext cx="3155725" cy="991221"/>
            </a:xfrm>
            <a:custGeom>
              <a:avLst/>
              <a:gdLst/>
              <a:ahLst/>
              <a:cxnLst/>
              <a:rect l="l" t="t" r="r" b="b"/>
              <a:pathLst>
                <a:path w="3155725" h="991221">
                  <a:moveTo>
                    <a:pt x="0" y="0"/>
                  </a:moveTo>
                  <a:lnTo>
                    <a:pt x="3155725" y="0"/>
                  </a:lnTo>
                  <a:lnTo>
                    <a:pt x="3155725" y="991222"/>
                  </a:lnTo>
                  <a:lnTo>
                    <a:pt x="0" y="991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3318782" y="975444"/>
              <a:ext cx="3292841" cy="1034290"/>
            </a:xfrm>
            <a:custGeom>
              <a:avLst/>
              <a:gdLst/>
              <a:ahLst/>
              <a:cxnLst/>
              <a:rect l="l" t="t" r="r" b="b"/>
              <a:pathLst>
                <a:path w="3292841" h="1034290">
                  <a:moveTo>
                    <a:pt x="0" y="0"/>
                  </a:moveTo>
                  <a:lnTo>
                    <a:pt x="3292841" y="0"/>
                  </a:lnTo>
                  <a:lnTo>
                    <a:pt x="3292841" y="1034290"/>
                  </a:lnTo>
                  <a:lnTo>
                    <a:pt x="0" y="1034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Freeform 5"/>
            <p:cNvSpPr/>
            <p:nvPr/>
          </p:nvSpPr>
          <p:spPr>
            <a:xfrm>
              <a:off x="6774328" y="975444"/>
              <a:ext cx="3292841" cy="1034290"/>
            </a:xfrm>
            <a:custGeom>
              <a:avLst/>
              <a:gdLst/>
              <a:ahLst/>
              <a:cxnLst/>
              <a:rect l="l" t="t" r="r" b="b"/>
              <a:pathLst>
                <a:path w="3292841" h="1034290">
                  <a:moveTo>
                    <a:pt x="0" y="0"/>
                  </a:moveTo>
                  <a:lnTo>
                    <a:pt x="3292841" y="0"/>
                  </a:lnTo>
                  <a:lnTo>
                    <a:pt x="3292841" y="1034290"/>
                  </a:lnTo>
                  <a:lnTo>
                    <a:pt x="0" y="1034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72539" y="-76200"/>
              <a:ext cx="4594223" cy="863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36"/>
                </a:lnSpc>
              </a:pPr>
              <a:r>
                <a:rPr lang="en-US" sz="3883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Descárgala en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2700000">
            <a:off x="14263696" y="-1028700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0" y="0"/>
                </a:moveTo>
                <a:lnTo>
                  <a:pt x="4133746" y="0"/>
                </a:lnTo>
                <a:lnTo>
                  <a:pt x="4133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 rot="2700000" flipH="1" flipV="1">
            <a:off x="-109442" y="7090624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3997080" y="3669880"/>
            <a:ext cx="10721858" cy="2947241"/>
          </a:xfrm>
          <a:custGeom>
            <a:avLst/>
            <a:gdLst/>
            <a:ahLst/>
            <a:cxnLst/>
            <a:rect l="l" t="t" r="r" b="b"/>
            <a:pathLst>
              <a:path w="10721858" h="2947241">
                <a:moveTo>
                  <a:pt x="0" y="0"/>
                </a:moveTo>
                <a:lnTo>
                  <a:pt x="10721858" y="0"/>
                </a:lnTo>
                <a:lnTo>
                  <a:pt x="10721858" y="2947240"/>
                </a:lnTo>
                <a:lnTo>
                  <a:pt x="0" y="29472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5897" y="722599"/>
            <a:ext cx="5813483" cy="1019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 b="1">
                <a:solidFill>
                  <a:srgbClr val="7808D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Contenido</a:t>
            </a:r>
          </a:p>
        </p:txBody>
      </p:sp>
      <p:sp>
        <p:nvSpPr>
          <p:cNvPr id="3" name="Freeform 3"/>
          <p:cNvSpPr/>
          <p:nvPr/>
        </p:nvSpPr>
        <p:spPr>
          <a:xfrm rot="-8100000">
            <a:off x="-1764275" y="7200900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0" y="0"/>
                </a:moveTo>
                <a:lnTo>
                  <a:pt x="4133747" y="0"/>
                </a:lnTo>
                <a:lnTo>
                  <a:pt x="4133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1525897" y="2068627"/>
            <a:ext cx="7618103" cy="7448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1.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Navegar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Internet</a:t>
            </a: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1.1 Sitio web</a:t>
            </a: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1.2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Correo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Electrónico</a:t>
            </a:r>
            <a:endParaRPr lang="en-US" sz="264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2. Redes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Sociales</a:t>
            </a:r>
            <a:endParaRPr lang="en-US" sz="264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2.1 Facebook</a:t>
            </a: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2.2 Instagram</a:t>
            </a: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3.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Seguridad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Kash</a:t>
            </a:r>
          </a:p>
          <a:p>
            <a:pPr algn="just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3.1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Estructura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contraseña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3.2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Validación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identidad</a:t>
            </a:r>
            <a:endParaRPr lang="en-US" sz="264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3.3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Creación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PIN</a:t>
            </a: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3.4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Verificación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Micro-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déposito</a:t>
            </a:r>
            <a:endParaRPr lang="en-US" sz="264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4.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Ayuda</a:t>
            </a:r>
            <a:endParaRPr lang="en-US" sz="264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4.1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Soporte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desde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la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página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inicio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     la App Kash</a:t>
            </a:r>
          </a:p>
          <a:p>
            <a:pPr algn="l">
              <a:lnSpc>
                <a:spcPts val="3696"/>
              </a:lnSpc>
              <a:spcBef>
                <a:spcPct val="0"/>
              </a:spcBef>
            </a:pP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4.2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Soporte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64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dentro</a:t>
            </a:r>
            <a:r>
              <a:rPr lang="en-US" sz="264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la App Kash</a:t>
            </a:r>
          </a:p>
          <a:p>
            <a:pPr algn="l">
              <a:lnSpc>
                <a:spcPts val="3696"/>
              </a:lnSpc>
              <a:spcBef>
                <a:spcPct val="0"/>
              </a:spcBef>
            </a:pPr>
            <a:endParaRPr lang="en-US" sz="264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5" name="Freeform 5"/>
          <p:cNvSpPr/>
          <p:nvPr/>
        </p:nvSpPr>
        <p:spPr>
          <a:xfrm rot="-8100000" flipH="1" flipV="1">
            <a:off x="14623423" y="-1663356"/>
            <a:ext cx="5408904" cy="5384113"/>
          </a:xfrm>
          <a:custGeom>
            <a:avLst/>
            <a:gdLst/>
            <a:ahLst/>
            <a:cxnLst/>
            <a:rect l="l" t="t" r="r" b="b"/>
            <a:pathLst>
              <a:path w="5408904" h="5384113">
                <a:moveTo>
                  <a:pt x="5408903" y="5384112"/>
                </a:moveTo>
                <a:lnTo>
                  <a:pt x="0" y="5384112"/>
                </a:lnTo>
                <a:lnTo>
                  <a:pt x="0" y="0"/>
                </a:lnTo>
                <a:lnTo>
                  <a:pt x="5408903" y="0"/>
                </a:lnTo>
                <a:lnTo>
                  <a:pt x="5408903" y="53841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9764634" y="2068627"/>
            <a:ext cx="7494666" cy="3247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6"/>
              </a:lnSpc>
              <a:spcBef>
                <a:spcPct val="0"/>
              </a:spcBef>
            </a:pPr>
            <a:r>
              <a:rPr lang="en-US" sz="2640" u="none" strike="noStrike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5. WhatsApp</a:t>
            </a:r>
          </a:p>
          <a:p>
            <a:pPr marL="0" lvl="0" indent="0" algn="l">
              <a:lnSpc>
                <a:spcPts val="3696"/>
              </a:lnSpc>
              <a:spcBef>
                <a:spcPct val="0"/>
              </a:spcBef>
            </a:pPr>
            <a:r>
              <a:rPr lang="en-US" sz="2640" u="none" strike="noStrike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5.1 Contacto por WhatsApp</a:t>
            </a:r>
          </a:p>
          <a:p>
            <a:pPr marL="0" lvl="0" indent="0" algn="l">
              <a:lnSpc>
                <a:spcPts val="3696"/>
              </a:lnSpc>
              <a:spcBef>
                <a:spcPct val="0"/>
              </a:spcBef>
            </a:pPr>
            <a:r>
              <a:rPr lang="en-US" sz="2640" u="none" strike="noStrike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5.2 Transferencia por WhatsApp</a:t>
            </a:r>
          </a:p>
          <a:p>
            <a:pPr marL="0" lvl="0" indent="0" algn="l">
              <a:lnSpc>
                <a:spcPts val="3696"/>
              </a:lnSpc>
              <a:spcBef>
                <a:spcPct val="0"/>
              </a:spcBef>
            </a:pPr>
            <a:r>
              <a:rPr lang="en-US" sz="2640" u="none" strike="noStrike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6. Recomendaciones para evitar el</a:t>
            </a:r>
          </a:p>
          <a:p>
            <a:pPr marL="0" lvl="0" indent="0" algn="l">
              <a:lnSpc>
                <a:spcPts val="3696"/>
              </a:lnSpc>
              <a:spcBef>
                <a:spcPct val="0"/>
              </a:spcBef>
            </a:pPr>
            <a:r>
              <a:rPr lang="en-US" sz="2640" u="none" strike="noStrike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fraude</a:t>
            </a:r>
          </a:p>
          <a:p>
            <a:pPr marL="0" lvl="0" indent="0" algn="l">
              <a:lnSpc>
                <a:spcPts val="3696"/>
              </a:lnSpc>
              <a:spcBef>
                <a:spcPct val="0"/>
              </a:spcBef>
            </a:pPr>
            <a:r>
              <a:rPr lang="en-US" sz="2640" u="none" strike="noStrike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6.1 Evita ser víctima de fraude </a:t>
            </a:r>
          </a:p>
          <a:p>
            <a:pPr marL="0" lvl="0" indent="0" algn="l">
              <a:lnSpc>
                <a:spcPts val="3696"/>
              </a:lnSpc>
              <a:spcBef>
                <a:spcPct val="0"/>
              </a:spcBef>
            </a:pPr>
            <a:r>
              <a:rPr lang="en-US" sz="2640" u="none" strike="noStrike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6.2 Los fraudes más comunes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26261" y="2448556"/>
            <a:ext cx="2300235" cy="2300235"/>
          </a:xfrm>
          <a:custGeom>
            <a:avLst/>
            <a:gdLst/>
            <a:ahLst/>
            <a:cxnLst/>
            <a:rect l="l" t="t" r="r" b="b"/>
            <a:pathLst>
              <a:path w="2300235" h="2300235">
                <a:moveTo>
                  <a:pt x="0" y="0"/>
                </a:moveTo>
                <a:lnTo>
                  <a:pt x="2300236" y="0"/>
                </a:lnTo>
                <a:lnTo>
                  <a:pt x="2300236" y="2300236"/>
                </a:lnTo>
                <a:lnTo>
                  <a:pt x="0" y="2300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2076873" y="1881622"/>
            <a:ext cx="3398784" cy="2995178"/>
          </a:xfrm>
          <a:custGeom>
            <a:avLst/>
            <a:gdLst/>
            <a:ahLst/>
            <a:cxnLst/>
            <a:rect l="l" t="t" r="r" b="b"/>
            <a:pathLst>
              <a:path w="3398784" h="2995178">
                <a:moveTo>
                  <a:pt x="0" y="0"/>
                </a:moveTo>
                <a:lnTo>
                  <a:pt x="3398785" y="0"/>
                </a:lnTo>
                <a:lnTo>
                  <a:pt x="3398785" y="2995178"/>
                </a:lnTo>
                <a:lnTo>
                  <a:pt x="0" y="299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7804451" y="2055526"/>
            <a:ext cx="3086297" cy="3086297"/>
          </a:xfrm>
          <a:custGeom>
            <a:avLst/>
            <a:gdLst/>
            <a:ahLst/>
            <a:cxnLst/>
            <a:rect l="l" t="t" r="r" b="b"/>
            <a:pathLst>
              <a:path w="3086297" h="3086297">
                <a:moveTo>
                  <a:pt x="0" y="0"/>
                </a:moveTo>
                <a:lnTo>
                  <a:pt x="3086297" y="0"/>
                </a:lnTo>
                <a:lnTo>
                  <a:pt x="3086297" y="3086296"/>
                </a:lnTo>
                <a:lnTo>
                  <a:pt x="0" y="3086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4120775" y="5796268"/>
            <a:ext cx="4581886" cy="3462032"/>
          </a:xfrm>
          <a:custGeom>
            <a:avLst/>
            <a:gdLst/>
            <a:ahLst/>
            <a:cxnLst/>
            <a:rect l="l" t="t" r="r" b="b"/>
            <a:pathLst>
              <a:path w="4581886" h="3462032">
                <a:moveTo>
                  <a:pt x="0" y="0"/>
                </a:moveTo>
                <a:lnTo>
                  <a:pt x="4581885" y="0"/>
                </a:lnTo>
                <a:lnTo>
                  <a:pt x="4581885" y="3462032"/>
                </a:lnTo>
                <a:lnTo>
                  <a:pt x="0" y="34620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10755528" y="6106968"/>
            <a:ext cx="2304305" cy="2542682"/>
          </a:xfrm>
          <a:custGeom>
            <a:avLst/>
            <a:gdLst/>
            <a:ahLst/>
            <a:cxnLst/>
            <a:rect l="l" t="t" r="r" b="b"/>
            <a:pathLst>
              <a:path w="2304305" h="2542682">
                <a:moveTo>
                  <a:pt x="0" y="0"/>
                </a:moveTo>
                <a:lnTo>
                  <a:pt x="2304305" y="0"/>
                </a:lnTo>
                <a:lnTo>
                  <a:pt x="2304305" y="2542682"/>
                </a:lnTo>
                <a:lnTo>
                  <a:pt x="0" y="2542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12922464" y="5086350"/>
            <a:ext cx="3107829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@Kashhonduras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22406" y="5086350"/>
            <a:ext cx="5121852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https://kashlatam.com/hn/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08931" y="5086350"/>
            <a:ext cx="3013025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#Kashhonduras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49928" y="8753474"/>
            <a:ext cx="2923580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+504 9374-5827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08268" y="8753474"/>
            <a:ext cx="6593979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atencionalcliente@kashlatam.com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35433" y="461961"/>
            <a:ext cx="7193388" cy="101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>
                <a:solidFill>
                  <a:srgbClr val="7808D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Canales Oficiales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 flipH="1" flipV="1">
            <a:off x="14145213" y="-1188011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9144000" y="2452690"/>
            <a:ext cx="8730374" cy="5397166"/>
            <a:chOff x="0" y="0"/>
            <a:chExt cx="11640499" cy="71962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640499" cy="7196221"/>
            </a:xfrm>
            <a:custGeom>
              <a:avLst/>
              <a:gdLst/>
              <a:ahLst/>
              <a:cxnLst/>
              <a:rect l="l" t="t" r="r" b="b"/>
              <a:pathLst>
                <a:path w="11640499" h="7196221">
                  <a:moveTo>
                    <a:pt x="0" y="0"/>
                  </a:moveTo>
                  <a:lnTo>
                    <a:pt x="11640499" y="0"/>
                  </a:lnTo>
                  <a:lnTo>
                    <a:pt x="11640499" y="7196221"/>
                  </a:lnTo>
                  <a:lnTo>
                    <a:pt x="0" y="7196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" name="Freeform 5"/>
          <p:cNvSpPr/>
          <p:nvPr/>
        </p:nvSpPr>
        <p:spPr>
          <a:xfrm rot="2700000" flipH="1" flipV="1">
            <a:off x="-2066873" y="7200900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2236506" y="2829838"/>
            <a:ext cx="5929930" cy="7772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endParaRPr/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A0A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El sitio web de Kash esta certificado a nivel de seguridad, verifica que tenga un candadito en el URL 🔒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A0A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Comprueba que la página donde navegas comience con https, </a:t>
            </a:r>
            <a:r>
              <a:rPr lang="en-US" sz="2999" b="1">
                <a:solidFill>
                  <a:srgbClr val="0A0A0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NUNCA http</a:t>
            </a:r>
          </a:p>
          <a:p>
            <a:pPr algn="l">
              <a:lnSpc>
                <a:spcPts val="4199"/>
              </a:lnSpc>
            </a:pPr>
            <a:endParaRPr lang="en-US" sz="2999" b="1">
              <a:solidFill>
                <a:srgbClr val="0A0A0B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A0A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El sitio web de Kash jamás te pedirá tu contraseña o tarjeta</a:t>
            </a:r>
          </a:p>
          <a:p>
            <a:pPr algn="l">
              <a:lnSpc>
                <a:spcPts val="750"/>
              </a:lnSpc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750"/>
              </a:lnSpc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750"/>
              </a:lnSpc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750"/>
              </a:lnSpc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750"/>
              </a:lnSpc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750"/>
              </a:lnSpc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750"/>
              </a:lnSpc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1271"/>
              </a:lnSpc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1271"/>
              </a:lnSpc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1271"/>
              </a:lnSpc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1271"/>
              </a:lnSpc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l">
              <a:lnSpc>
                <a:spcPts val="1271"/>
              </a:lnSpc>
              <a:spcBef>
                <a:spcPct val="0"/>
              </a:spcBef>
            </a:pPr>
            <a:endParaRPr lang="en-US" sz="2999">
              <a:solidFill>
                <a:srgbClr val="0A0A0B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591841" y="461961"/>
            <a:ext cx="11261526" cy="101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>
                <a:solidFill>
                  <a:srgbClr val="7808D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1. Navegar en Internet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7518" y="1909764"/>
            <a:ext cx="3917977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1.1 Sitio Web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Kashlatam.com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56551" y="8424761"/>
            <a:ext cx="9305271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Kash tiene un Soporte especializado 24/7</a:t>
            </a: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1355629" y="3434195"/>
            <a:ext cx="458907" cy="438997"/>
            <a:chOff x="0" y="0"/>
            <a:chExt cx="812800" cy="7775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1355629" y="6122500"/>
            <a:ext cx="458907" cy="438997"/>
            <a:chOff x="0" y="0"/>
            <a:chExt cx="812800" cy="7775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1355629" y="8271065"/>
            <a:ext cx="458907" cy="438997"/>
            <a:chOff x="0" y="0"/>
            <a:chExt cx="812800" cy="7775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60265" y="3546140"/>
            <a:ext cx="780059" cy="947091"/>
          </a:xfrm>
          <a:custGeom>
            <a:avLst/>
            <a:gdLst/>
            <a:ahLst/>
            <a:cxnLst/>
            <a:rect l="l" t="t" r="r" b="b"/>
            <a:pathLst>
              <a:path w="780059" h="947091">
                <a:moveTo>
                  <a:pt x="0" y="0"/>
                </a:moveTo>
                <a:lnTo>
                  <a:pt x="780059" y="0"/>
                </a:lnTo>
                <a:lnTo>
                  <a:pt x="780059" y="947091"/>
                </a:lnTo>
                <a:lnTo>
                  <a:pt x="0" y="947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4875100" y="3588568"/>
            <a:ext cx="871787" cy="775098"/>
          </a:xfrm>
          <a:custGeom>
            <a:avLst/>
            <a:gdLst/>
            <a:ahLst/>
            <a:cxnLst/>
            <a:rect l="l" t="t" r="r" b="b"/>
            <a:pathLst>
              <a:path w="871787" h="775098">
                <a:moveTo>
                  <a:pt x="0" y="0"/>
                </a:moveTo>
                <a:lnTo>
                  <a:pt x="871787" y="0"/>
                </a:lnTo>
                <a:lnTo>
                  <a:pt x="871787" y="775097"/>
                </a:lnTo>
                <a:lnTo>
                  <a:pt x="0" y="77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2482433" y="1157773"/>
            <a:ext cx="7446166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7808D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1.2 Correo Electrónico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atencionalcliente@kashlatam.com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7808D8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84398" y="2681773"/>
            <a:ext cx="7709934" cy="692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Kash cuenta con un personal especializado, que te ayudará con duda y problemas sobre la App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El correo oficial de Kash es atencionalcliente@kashlatam.com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Kash jamás te pedirá tu PIN o contraseña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Verifica que la página web a la cual redirige sea una página oficial de Kash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6" name="Freeform 6"/>
          <p:cNvSpPr/>
          <p:nvPr/>
        </p:nvSpPr>
        <p:spPr>
          <a:xfrm rot="1035958">
            <a:off x="11206735" y="1826860"/>
            <a:ext cx="6460650" cy="7128993"/>
          </a:xfrm>
          <a:custGeom>
            <a:avLst/>
            <a:gdLst/>
            <a:ahLst/>
            <a:cxnLst/>
            <a:rect l="l" t="t" r="r" b="b"/>
            <a:pathLst>
              <a:path w="6460650" h="7128993">
                <a:moveTo>
                  <a:pt x="0" y="0"/>
                </a:moveTo>
                <a:lnTo>
                  <a:pt x="6460650" y="0"/>
                </a:lnTo>
                <a:lnTo>
                  <a:pt x="6460650" y="7128993"/>
                </a:lnTo>
                <a:lnTo>
                  <a:pt x="0" y="7128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 rot="-8100000" flipH="1" flipV="1">
            <a:off x="15192427" y="-1427562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 rot="2700000" flipH="1" flipV="1">
            <a:off x="-2500742" y="7696613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1862271" y="2758403"/>
            <a:ext cx="458907" cy="438997"/>
            <a:chOff x="0" y="0"/>
            <a:chExt cx="812800" cy="7775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1796188" y="5005252"/>
            <a:ext cx="458907" cy="438997"/>
            <a:chOff x="0" y="0"/>
            <a:chExt cx="812800" cy="7775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796188" y="6618213"/>
            <a:ext cx="458907" cy="438997"/>
            <a:chOff x="0" y="0"/>
            <a:chExt cx="812800" cy="77753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5400000">
            <a:off x="1796188" y="8229646"/>
            <a:ext cx="458907" cy="438997"/>
            <a:chOff x="0" y="0"/>
            <a:chExt cx="812800" cy="77753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 flipH="1" flipV="1">
            <a:off x="15192427" y="-1050817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9729070" y="1730718"/>
            <a:ext cx="6713801" cy="5681107"/>
            <a:chOff x="0" y="0"/>
            <a:chExt cx="8951735" cy="75748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51735" cy="7574809"/>
            </a:xfrm>
            <a:custGeom>
              <a:avLst/>
              <a:gdLst/>
              <a:ahLst/>
              <a:cxnLst/>
              <a:rect l="l" t="t" r="r" b="b"/>
              <a:pathLst>
                <a:path w="8951735" h="7574809">
                  <a:moveTo>
                    <a:pt x="0" y="0"/>
                  </a:moveTo>
                  <a:lnTo>
                    <a:pt x="8951735" y="0"/>
                  </a:lnTo>
                  <a:lnTo>
                    <a:pt x="8951735" y="7574809"/>
                  </a:lnTo>
                  <a:lnTo>
                    <a:pt x="0" y="7574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532457" y="594766"/>
            <a:ext cx="11261526" cy="101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2.Redes Sociales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060924"/>
            <a:ext cx="4361569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2.1 Facebook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   #Kashhonduras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4018" y="3527117"/>
            <a:ext cx="5626279" cy="639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Página de Facebook oficial de Kash tiene un candadito🔒 en el URL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No compartas datos con páginas falsas, todas las redes de Kash están certificadas🔒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8" name="Freeform 8"/>
          <p:cNvSpPr/>
          <p:nvPr/>
        </p:nvSpPr>
        <p:spPr>
          <a:xfrm rot="2700000" flipH="1" flipV="1">
            <a:off x="-2478598" y="7252763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1018745" y="3764144"/>
            <a:ext cx="458907" cy="438997"/>
            <a:chOff x="0" y="0"/>
            <a:chExt cx="812800" cy="7775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1018745" y="5944909"/>
            <a:ext cx="458907" cy="438997"/>
            <a:chOff x="0" y="0"/>
            <a:chExt cx="812800" cy="7775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08079" y="9326673"/>
            <a:ext cx="7734963" cy="6698478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2749550"/>
                  </a:moveTo>
                  <a:lnTo>
                    <a:pt x="3175000" y="0"/>
                  </a:lnTo>
                  <a:lnTo>
                    <a:pt x="1587500" y="2749550"/>
                  </a:lnTo>
                  <a:lnTo>
                    <a:pt x="0" y="549910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" name="Freeform 4"/>
          <p:cNvSpPr/>
          <p:nvPr/>
        </p:nvSpPr>
        <p:spPr>
          <a:xfrm rot="-8100000" flipH="1" flipV="1">
            <a:off x="14820324" y="-1355967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7836491" y="1384849"/>
            <a:ext cx="13448199" cy="9272885"/>
          </a:xfrm>
          <a:custGeom>
            <a:avLst/>
            <a:gdLst/>
            <a:ahLst/>
            <a:cxnLst/>
            <a:rect l="l" t="t" r="r" b="b"/>
            <a:pathLst>
              <a:path w="13448199" h="9272885">
                <a:moveTo>
                  <a:pt x="0" y="0"/>
                </a:moveTo>
                <a:lnTo>
                  <a:pt x="13448198" y="0"/>
                </a:lnTo>
                <a:lnTo>
                  <a:pt x="13448198" y="9272886"/>
                </a:lnTo>
                <a:lnTo>
                  <a:pt x="0" y="9272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1767975" y="2811829"/>
            <a:ext cx="5927425" cy="1119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/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 el sitio asegúrate que en el URL aparezca el candadito 🔒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Las páginas sociales oficiales de Kash jamás te pedirán contraseña o tu tarjeta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499875" y="2161088"/>
            <a:ext cx="8387322" cy="7097212"/>
            <a:chOff x="0" y="0"/>
            <a:chExt cx="11183096" cy="94629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183096" cy="9462949"/>
            </a:xfrm>
            <a:custGeom>
              <a:avLst/>
              <a:gdLst/>
              <a:ahLst/>
              <a:cxnLst/>
              <a:rect l="l" t="t" r="r" b="b"/>
              <a:pathLst>
                <a:path w="11183096" h="9462949">
                  <a:moveTo>
                    <a:pt x="0" y="0"/>
                  </a:moveTo>
                  <a:lnTo>
                    <a:pt x="11183096" y="0"/>
                  </a:lnTo>
                  <a:lnTo>
                    <a:pt x="11183096" y="9462949"/>
                  </a:lnTo>
                  <a:lnTo>
                    <a:pt x="0" y="9462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" name="Freeform 9"/>
          <p:cNvSpPr/>
          <p:nvPr/>
        </p:nvSpPr>
        <p:spPr>
          <a:xfrm rot="2700000" flipH="1" flipV="1">
            <a:off x="-439989" y="7200900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784520" y="2193098"/>
            <a:ext cx="3698514" cy="52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   @Kashhonduras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4520" y="1153729"/>
            <a:ext cx="4654916" cy="7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6"/>
              </a:lnSpc>
              <a:spcBef>
                <a:spcPct val="0"/>
              </a:spcBef>
            </a:pPr>
            <a:r>
              <a:rPr lang="en-US" sz="4454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2.2 Instagram</a:t>
            </a:r>
          </a:p>
        </p:txBody>
      </p:sp>
      <p:grpSp>
        <p:nvGrpSpPr>
          <p:cNvPr id="12" name="Group 12"/>
          <p:cNvGrpSpPr/>
          <p:nvPr/>
        </p:nvGrpSpPr>
        <p:grpSpPr>
          <a:xfrm rot="-5400000">
            <a:off x="1025210" y="3479149"/>
            <a:ext cx="458907" cy="438997"/>
            <a:chOff x="0" y="0"/>
            <a:chExt cx="812800" cy="7775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018745" y="5153455"/>
            <a:ext cx="458907" cy="438997"/>
            <a:chOff x="0" y="0"/>
            <a:chExt cx="812800" cy="77753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2778" y="2432218"/>
            <a:ext cx="9797830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Completa los requisitos solicitados de la  contraseña para tu seguridad la cual debe de contener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Al menos 8 caracteres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Al menos 2 letras minuscula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Al menos 2 letras mayusculas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Al menos 2 caracteres especiales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65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Al menos 1 numero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69753" y="7189847"/>
            <a:ext cx="7194015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u="none" strike="noStrike" spc="65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Ejemplo</a:t>
            </a:r>
          </a:p>
          <a:p>
            <a:pPr algn="l">
              <a:lnSpc>
                <a:spcPts val="4200"/>
              </a:lnSpc>
            </a:pPr>
            <a:endParaRPr lang="en-US" sz="3000" u="none" strike="noStrike" spc="6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endParaRPr lang="en-US" sz="3000" u="none" strike="noStrike" spc="6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endParaRPr lang="en-US" sz="3000" u="none" strike="noStrike" spc="6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200"/>
              </a:lnSpc>
            </a:pPr>
            <a:endParaRPr lang="en-US" sz="3000" u="none" strike="noStrike" spc="6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04407" y="8359674"/>
            <a:ext cx="3875264" cy="148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2815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Contraseña correcta    </a:t>
            </a:r>
          </a:p>
          <a:p>
            <a:pPr algn="ctr">
              <a:lnSpc>
                <a:spcPts val="3942"/>
              </a:lnSpc>
            </a:pPr>
            <a:r>
              <a:rPr lang="en-US" sz="2815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:CGatoss2.</a:t>
            </a:r>
          </a:p>
          <a:p>
            <a:pPr marL="0" lvl="0" indent="0" algn="ctr">
              <a:lnSpc>
                <a:spcPts val="3942"/>
              </a:lnSpc>
              <a:spcBef>
                <a:spcPct val="0"/>
              </a:spcBef>
            </a:pPr>
            <a:endParaRPr lang="en-US" sz="281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74177" y="8359674"/>
            <a:ext cx="4847058" cy="148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2815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Contraseña incorrecta   </a:t>
            </a:r>
          </a:p>
          <a:p>
            <a:pPr algn="ctr">
              <a:lnSpc>
                <a:spcPts val="3942"/>
              </a:lnSpc>
            </a:pPr>
            <a:r>
              <a:rPr lang="en-US" sz="2815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:Gatito</a:t>
            </a:r>
          </a:p>
          <a:p>
            <a:pPr marL="0" lvl="0" indent="0" algn="ctr">
              <a:lnSpc>
                <a:spcPts val="3942"/>
              </a:lnSpc>
              <a:spcBef>
                <a:spcPct val="0"/>
              </a:spcBef>
            </a:pPr>
            <a:endParaRPr lang="en-US" sz="2815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6" name="Freeform 6"/>
          <p:cNvSpPr/>
          <p:nvPr/>
        </p:nvSpPr>
        <p:spPr>
          <a:xfrm rot="2700000">
            <a:off x="14812855" y="-946327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0" y="0"/>
                </a:moveTo>
                <a:lnTo>
                  <a:pt x="4133747" y="0"/>
                </a:lnTo>
                <a:lnTo>
                  <a:pt x="4133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 rot="2700000" flipH="1" flipV="1">
            <a:off x="-2066873" y="7651773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6" y="0"/>
                </a:lnTo>
                <a:lnTo>
                  <a:pt x="41337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8" name="Group 8"/>
          <p:cNvGrpSpPr/>
          <p:nvPr/>
        </p:nvGrpSpPr>
        <p:grpSpPr>
          <a:xfrm>
            <a:off x="11605864" y="0"/>
            <a:ext cx="5869155" cy="10736550"/>
            <a:chOff x="0" y="0"/>
            <a:chExt cx="7825540" cy="1431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25540" cy="14315400"/>
            </a:xfrm>
            <a:custGeom>
              <a:avLst/>
              <a:gdLst/>
              <a:ahLst/>
              <a:cxnLst/>
              <a:rect l="l" t="t" r="r" b="b"/>
              <a:pathLst>
                <a:path w="7825540" h="14315400">
                  <a:moveTo>
                    <a:pt x="0" y="0"/>
                  </a:moveTo>
                  <a:lnTo>
                    <a:pt x="7825540" y="0"/>
                  </a:lnTo>
                  <a:lnTo>
                    <a:pt x="7825540" y="14315400"/>
                  </a:lnTo>
                  <a:lnTo>
                    <a:pt x="0" y="1431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66481" y="571417"/>
              <a:ext cx="6040935" cy="12530407"/>
              <a:chOff x="0" y="0"/>
              <a:chExt cx="2572512" cy="533603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3566" r="-3029" b="-6812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-5400000">
            <a:off x="955857" y="2508848"/>
            <a:ext cx="458907" cy="438997"/>
            <a:chOff x="0" y="0"/>
            <a:chExt cx="812800" cy="7775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075722" y="7252498"/>
            <a:ext cx="458907" cy="438997"/>
            <a:chOff x="0" y="0"/>
            <a:chExt cx="812800" cy="77753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77535"/>
            </a:xfrm>
            <a:custGeom>
              <a:avLst/>
              <a:gdLst/>
              <a:ahLst/>
              <a:cxnLst/>
              <a:rect l="l" t="t" r="r" b="b"/>
              <a:pathLst>
                <a:path w="812800" h="777535">
                  <a:moveTo>
                    <a:pt x="406400" y="77753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77535"/>
                  </a:lnTo>
                  <a:close/>
                </a:path>
              </a:pathLst>
            </a:custGeom>
            <a:solidFill>
              <a:srgbClr val="7808D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7913"/>
              <a:ext cx="558800" cy="40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3654869" y="7759602"/>
            <a:ext cx="774340" cy="657221"/>
          </a:xfrm>
          <a:custGeom>
            <a:avLst/>
            <a:gdLst/>
            <a:ahLst/>
            <a:cxnLst/>
            <a:rect l="l" t="t" r="r" b="b"/>
            <a:pathLst>
              <a:path w="774340" h="657221">
                <a:moveTo>
                  <a:pt x="0" y="0"/>
                </a:moveTo>
                <a:lnTo>
                  <a:pt x="774340" y="0"/>
                </a:lnTo>
                <a:lnTo>
                  <a:pt x="774340" y="657222"/>
                </a:lnTo>
                <a:lnTo>
                  <a:pt x="0" y="657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Freeform 19"/>
          <p:cNvSpPr/>
          <p:nvPr/>
        </p:nvSpPr>
        <p:spPr>
          <a:xfrm>
            <a:off x="8331643" y="7642088"/>
            <a:ext cx="732125" cy="774735"/>
          </a:xfrm>
          <a:custGeom>
            <a:avLst/>
            <a:gdLst/>
            <a:ahLst/>
            <a:cxnLst/>
            <a:rect l="l" t="t" r="r" b="b"/>
            <a:pathLst>
              <a:path w="732125" h="774735">
                <a:moveTo>
                  <a:pt x="0" y="0"/>
                </a:moveTo>
                <a:lnTo>
                  <a:pt x="732125" y="0"/>
                </a:lnTo>
                <a:lnTo>
                  <a:pt x="732125" y="774736"/>
                </a:lnTo>
                <a:lnTo>
                  <a:pt x="0" y="7747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TextBox 20"/>
          <p:cNvSpPr txBox="1"/>
          <p:nvPr/>
        </p:nvSpPr>
        <p:spPr>
          <a:xfrm>
            <a:off x="-1139214" y="1507651"/>
            <a:ext cx="1064494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3.1 Estructura de contraseña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5812" y="434157"/>
            <a:ext cx="8818169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7808D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3. Seguridad Kash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 flipH="1" flipV="1">
            <a:off x="-1775638" y="7378381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413374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33747" y="0"/>
                </a:lnTo>
                <a:lnTo>
                  <a:pt x="413374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2700000">
            <a:off x="15192427" y="-1028700"/>
            <a:ext cx="4133746" cy="4114800"/>
          </a:xfrm>
          <a:custGeom>
            <a:avLst/>
            <a:gdLst/>
            <a:ahLst/>
            <a:cxnLst/>
            <a:rect l="l" t="t" r="r" b="b"/>
            <a:pathLst>
              <a:path w="4133746" h="4114800">
                <a:moveTo>
                  <a:pt x="0" y="0"/>
                </a:moveTo>
                <a:lnTo>
                  <a:pt x="4133746" y="0"/>
                </a:lnTo>
                <a:lnTo>
                  <a:pt x="4133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5541975" y="3634667"/>
            <a:ext cx="3258667" cy="5950252"/>
          </a:xfrm>
          <a:custGeom>
            <a:avLst/>
            <a:gdLst/>
            <a:ahLst/>
            <a:cxnLst/>
            <a:rect l="l" t="t" r="r" b="b"/>
            <a:pathLst>
              <a:path w="3258667" h="5950252">
                <a:moveTo>
                  <a:pt x="0" y="0"/>
                </a:moveTo>
                <a:lnTo>
                  <a:pt x="3258667" y="0"/>
                </a:lnTo>
                <a:lnTo>
                  <a:pt x="3258667" y="5950252"/>
                </a:lnTo>
                <a:lnTo>
                  <a:pt x="0" y="5950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795846" y="3888600"/>
            <a:ext cx="2516727" cy="5208313"/>
            <a:chOff x="0" y="0"/>
            <a:chExt cx="2578443" cy="53360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78481" cy="5336032"/>
            </a:xfrm>
            <a:custGeom>
              <a:avLst/>
              <a:gdLst/>
              <a:ahLst/>
              <a:cxnLst/>
              <a:rect l="l" t="t" r="r" b="b"/>
              <a:pathLst>
                <a:path w="2578481" h="5336032">
                  <a:moveTo>
                    <a:pt x="429768" y="0"/>
                  </a:moveTo>
                  <a:cubicBezTo>
                    <a:pt x="192405" y="0"/>
                    <a:pt x="0" y="192405"/>
                    <a:pt x="0" y="429768"/>
                  </a:cubicBezTo>
                  <a:lnTo>
                    <a:pt x="0" y="4906264"/>
                  </a:lnTo>
                  <a:cubicBezTo>
                    <a:pt x="0" y="5143627"/>
                    <a:pt x="192405" y="5336032"/>
                    <a:pt x="429768" y="5336032"/>
                  </a:cubicBezTo>
                  <a:lnTo>
                    <a:pt x="2148713" y="5336032"/>
                  </a:lnTo>
                  <a:cubicBezTo>
                    <a:pt x="2386076" y="5336032"/>
                    <a:pt x="2578481" y="5143627"/>
                    <a:pt x="2578481" y="4906264"/>
                  </a:cubicBezTo>
                  <a:lnTo>
                    <a:pt x="2578481" y="429768"/>
                  </a:lnTo>
                  <a:cubicBezTo>
                    <a:pt x="2578481" y="192405"/>
                    <a:pt x="2386076" y="0"/>
                    <a:pt x="2148713" y="0"/>
                  </a:cubicBezTo>
                  <a:close/>
                </a:path>
              </a:pathLst>
            </a:custGeom>
            <a:blipFill>
              <a:blip r:embed="rId5"/>
              <a:stretch>
                <a:fillRect t="-3237" r="-2041" b="-6337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59026" y="2990591"/>
            <a:ext cx="3633600" cy="563143"/>
            <a:chOff x="0" y="0"/>
            <a:chExt cx="4844800" cy="75085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4844800" cy="760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01"/>
                </a:lnSpc>
                <a:spcBef>
                  <a:spcPct val="0"/>
                </a:spcBef>
              </a:pPr>
              <a:r>
                <a:rPr lang="en-US" sz="1924" b="1" u="none" strike="noStrike" spc="26">
                  <a:solidFill>
                    <a:srgbClr val="662E9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Paso 2</a:t>
              </a:r>
            </a:p>
            <a:p>
              <a:pPr marL="0" lvl="0" indent="0" algn="ctr">
                <a:lnSpc>
                  <a:spcPts val="2301"/>
                </a:lnSpc>
                <a:spcBef>
                  <a:spcPct val="0"/>
                </a:spcBef>
              </a:pPr>
              <a:r>
                <a:rPr lang="en-US" sz="1924" b="1" u="none" strike="noStrike" spc="26">
                  <a:solidFill>
                    <a:srgbClr val="662E9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“Identidad a la mano”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59964" y="55911"/>
              <a:ext cx="4317224" cy="319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40286" y="3560098"/>
            <a:ext cx="3252717" cy="5950252"/>
            <a:chOff x="0" y="0"/>
            <a:chExt cx="4336955" cy="79336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36955" cy="7933670"/>
            </a:xfrm>
            <a:custGeom>
              <a:avLst/>
              <a:gdLst/>
              <a:ahLst/>
              <a:cxnLst/>
              <a:rect l="l" t="t" r="r" b="b"/>
              <a:pathLst>
                <a:path w="4336955" h="7933670">
                  <a:moveTo>
                    <a:pt x="0" y="0"/>
                  </a:moveTo>
                  <a:lnTo>
                    <a:pt x="4336955" y="0"/>
                  </a:lnTo>
                  <a:lnTo>
                    <a:pt x="4336955" y="7933670"/>
                  </a:lnTo>
                  <a:lnTo>
                    <a:pt x="0" y="7933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58526" y="316682"/>
              <a:ext cx="3347918" cy="6944418"/>
              <a:chOff x="0" y="0"/>
              <a:chExt cx="2572512" cy="533603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72512" cy="5336032"/>
              </a:xfrm>
              <a:custGeom>
                <a:avLst/>
                <a:gdLst/>
                <a:ahLst/>
                <a:cxnLst/>
                <a:rect l="l" t="t" r="r" b="b"/>
                <a:pathLst>
                  <a:path w="2572512" h="5336032">
                    <a:moveTo>
                      <a:pt x="428498" y="0"/>
                    </a:moveTo>
                    <a:cubicBezTo>
                      <a:pt x="191897" y="127"/>
                      <a:pt x="0" y="192151"/>
                      <a:pt x="0" y="428752"/>
                    </a:cubicBezTo>
                    <a:lnTo>
                      <a:pt x="0" y="4907280"/>
                    </a:lnTo>
                    <a:cubicBezTo>
                      <a:pt x="0" y="5144008"/>
                      <a:pt x="192024" y="5336032"/>
                      <a:pt x="428752" y="5336032"/>
                    </a:cubicBezTo>
                    <a:lnTo>
                      <a:pt x="2143760" y="5336032"/>
                    </a:lnTo>
                    <a:cubicBezTo>
                      <a:pt x="2380488" y="5336032"/>
                      <a:pt x="2572512" y="5144008"/>
                      <a:pt x="2572512" y="4907280"/>
                    </a:cubicBezTo>
                    <a:lnTo>
                      <a:pt x="2572512" y="428752"/>
                    </a:lnTo>
                    <a:cubicBezTo>
                      <a:pt x="2572512" y="192278"/>
                      <a:pt x="2380869" y="381"/>
                      <a:pt x="2144395" y="0"/>
                    </a:cubicBezTo>
                    <a:lnTo>
                      <a:pt x="2144395" y="0"/>
                    </a:lnTo>
                    <a:lnTo>
                      <a:pt x="428498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5058" r="-3885" b="-6237"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1454445" y="2990591"/>
            <a:ext cx="3633600" cy="563143"/>
            <a:chOff x="0" y="0"/>
            <a:chExt cx="4844800" cy="75085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9525"/>
              <a:ext cx="4844800" cy="760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01"/>
                </a:lnSpc>
                <a:spcBef>
                  <a:spcPct val="0"/>
                </a:spcBef>
              </a:pPr>
              <a:r>
                <a:rPr lang="en-US" sz="1924" b="1" u="none" strike="noStrike" spc="26">
                  <a:solidFill>
                    <a:srgbClr val="662E9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Paso 1</a:t>
              </a:r>
            </a:p>
            <a:p>
              <a:pPr marL="0" lvl="0" indent="0" algn="ctr">
                <a:lnSpc>
                  <a:spcPts val="2301"/>
                </a:lnSpc>
                <a:spcBef>
                  <a:spcPct val="0"/>
                </a:spcBef>
              </a:pPr>
              <a:r>
                <a:rPr lang="en-US" sz="1924" b="1" u="none" strike="noStrike" spc="26">
                  <a:solidFill>
                    <a:srgbClr val="662E9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“¡Validamos tu identidad!”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9964" y="55911"/>
              <a:ext cx="4317224" cy="318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8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8879130" y="3663709"/>
            <a:ext cx="3254700" cy="5950252"/>
          </a:xfrm>
          <a:custGeom>
            <a:avLst/>
            <a:gdLst/>
            <a:ahLst/>
            <a:cxnLst/>
            <a:rect l="l" t="t" r="r" b="b"/>
            <a:pathLst>
              <a:path w="3254700" h="5950252">
                <a:moveTo>
                  <a:pt x="0" y="0"/>
                </a:moveTo>
                <a:lnTo>
                  <a:pt x="3254699" y="0"/>
                </a:lnTo>
                <a:lnTo>
                  <a:pt x="3254699" y="5950252"/>
                </a:lnTo>
                <a:lnTo>
                  <a:pt x="0" y="5950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133000" y="3917641"/>
            <a:ext cx="2512922" cy="5208313"/>
            <a:chOff x="0" y="0"/>
            <a:chExt cx="2574544" cy="533603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74544" cy="5336032"/>
            </a:xfrm>
            <a:custGeom>
              <a:avLst/>
              <a:gdLst/>
              <a:ahLst/>
              <a:cxnLst/>
              <a:rect l="l" t="t" r="r" b="b"/>
              <a:pathLst>
                <a:path w="2574544" h="5336032">
                  <a:moveTo>
                    <a:pt x="428879" y="0"/>
                  </a:moveTo>
                  <a:cubicBezTo>
                    <a:pt x="192024" y="127"/>
                    <a:pt x="0" y="192278"/>
                    <a:pt x="0" y="429133"/>
                  </a:cubicBezTo>
                  <a:lnTo>
                    <a:pt x="0" y="4906899"/>
                  </a:lnTo>
                  <a:cubicBezTo>
                    <a:pt x="0" y="5143754"/>
                    <a:pt x="192151" y="5336032"/>
                    <a:pt x="429133" y="5336032"/>
                  </a:cubicBezTo>
                  <a:lnTo>
                    <a:pt x="2145411" y="5336032"/>
                  </a:lnTo>
                  <a:cubicBezTo>
                    <a:pt x="2382012" y="5336032"/>
                    <a:pt x="2574036" y="5144262"/>
                    <a:pt x="2574544" y="4907788"/>
                  </a:cubicBezTo>
                  <a:lnTo>
                    <a:pt x="2574544" y="4907788"/>
                  </a:lnTo>
                  <a:lnTo>
                    <a:pt x="2574544" y="428244"/>
                  </a:lnTo>
                  <a:lnTo>
                    <a:pt x="2574544" y="428244"/>
                  </a:lnTo>
                  <a:cubicBezTo>
                    <a:pt x="2574163" y="192024"/>
                    <a:pt x="2382393" y="381"/>
                    <a:pt x="2146046" y="0"/>
                  </a:cubicBezTo>
                  <a:lnTo>
                    <a:pt x="2146046" y="0"/>
                  </a:lnTo>
                  <a:lnTo>
                    <a:pt x="428879" y="0"/>
                  </a:lnTo>
                  <a:close/>
                </a:path>
              </a:pathLst>
            </a:custGeom>
            <a:blipFill>
              <a:blip r:embed="rId8"/>
              <a:stretch>
                <a:fillRect t="-3469" b="-3748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9245898" y="5409605"/>
            <a:ext cx="2247151" cy="1402238"/>
            <a:chOff x="0" y="0"/>
            <a:chExt cx="2302256" cy="143662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02256" cy="1436624"/>
            </a:xfrm>
            <a:custGeom>
              <a:avLst/>
              <a:gdLst/>
              <a:ahLst/>
              <a:cxnLst/>
              <a:rect l="l" t="t" r="r" b="b"/>
              <a:pathLst>
                <a:path w="2302256" h="1436624">
                  <a:moveTo>
                    <a:pt x="63500" y="0"/>
                  </a:moveTo>
                  <a:cubicBezTo>
                    <a:pt x="28448" y="0"/>
                    <a:pt x="0" y="28448"/>
                    <a:pt x="0" y="63500"/>
                  </a:cubicBezTo>
                  <a:lnTo>
                    <a:pt x="0" y="1373124"/>
                  </a:lnTo>
                  <a:cubicBezTo>
                    <a:pt x="0" y="1408176"/>
                    <a:pt x="28448" y="1436624"/>
                    <a:pt x="63500" y="1436624"/>
                  </a:cubicBezTo>
                  <a:lnTo>
                    <a:pt x="2238756" y="1436624"/>
                  </a:lnTo>
                  <a:cubicBezTo>
                    <a:pt x="2273808" y="1436624"/>
                    <a:pt x="2302256" y="1408176"/>
                    <a:pt x="2302256" y="1373124"/>
                  </a:cubicBezTo>
                  <a:lnTo>
                    <a:pt x="2302256" y="63500"/>
                  </a:lnTo>
                  <a:cubicBezTo>
                    <a:pt x="2302256" y="28448"/>
                    <a:pt x="2273808" y="0"/>
                    <a:pt x="2238756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2525702" y="3663709"/>
            <a:ext cx="3228755" cy="5950252"/>
          </a:xfrm>
          <a:custGeom>
            <a:avLst/>
            <a:gdLst/>
            <a:ahLst/>
            <a:cxnLst/>
            <a:rect l="l" t="t" r="r" b="b"/>
            <a:pathLst>
              <a:path w="3228755" h="5950252">
                <a:moveTo>
                  <a:pt x="0" y="0"/>
                </a:moveTo>
                <a:lnTo>
                  <a:pt x="3228755" y="0"/>
                </a:lnTo>
                <a:lnTo>
                  <a:pt x="3228755" y="5950252"/>
                </a:lnTo>
                <a:lnTo>
                  <a:pt x="0" y="5950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2779572" y="3917641"/>
            <a:ext cx="2487138" cy="5208313"/>
            <a:chOff x="0" y="0"/>
            <a:chExt cx="2548128" cy="533603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48128" cy="5336032"/>
            </a:xfrm>
            <a:custGeom>
              <a:avLst/>
              <a:gdLst/>
              <a:ahLst/>
              <a:cxnLst/>
              <a:rect l="l" t="t" r="r" b="b"/>
              <a:pathLst>
                <a:path w="2548128" h="5336032">
                  <a:moveTo>
                    <a:pt x="424307" y="0"/>
                  </a:moveTo>
                  <a:cubicBezTo>
                    <a:pt x="189992" y="127"/>
                    <a:pt x="0" y="190246"/>
                    <a:pt x="0" y="424688"/>
                  </a:cubicBezTo>
                  <a:lnTo>
                    <a:pt x="0" y="4911344"/>
                  </a:lnTo>
                  <a:cubicBezTo>
                    <a:pt x="0" y="5145913"/>
                    <a:pt x="190119" y="5336032"/>
                    <a:pt x="424688" y="5336032"/>
                  </a:cubicBezTo>
                  <a:lnTo>
                    <a:pt x="2123440" y="5336032"/>
                  </a:lnTo>
                  <a:cubicBezTo>
                    <a:pt x="2358009" y="5336032"/>
                    <a:pt x="2548128" y="5145913"/>
                    <a:pt x="2548128" y="4911344"/>
                  </a:cubicBezTo>
                  <a:lnTo>
                    <a:pt x="2548128" y="424688"/>
                  </a:lnTo>
                  <a:cubicBezTo>
                    <a:pt x="2548128" y="190246"/>
                    <a:pt x="2358136" y="127"/>
                    <a:pt x="2123821" y="0"/>
                  </a:cubicBez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912458" y="5311946"/>
            <a:ext cx="2219384" cy="1396288"/>
          </a:xfrm>
          <a:custGeom>
            <a:avLst/>
            <a:gdLst/>
            <a:ahLst/>
            <a:cxnLst/>
            <a:rect l="l" t="t" r="r" b="b"/>
            <a:pathLst>
              <a:path w="2219384" h="1396288">
                <a:moveTo>
                  <a:pt x="0" y="0"/>
                </a:moveTo>
                <a:lnTo>
                  <a:pt x="2219384" y="0"/>
                </a:lnTo>
                <a:lnTo>
                  <a:pt x="2219384" y="1396288"/>
                </a:lnTo>
                <a:lnTo>
                  <a:pt x="0" y="13962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2912458" y="5311946"/>
            <a:ext cx="2219384" cy="1396288"/>
            <a:chOff x="0" y="0"/>
            <a:chExt cx="2273808" cy="143052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73808" cy="1430528"/>
            </a:xfrm>
            <a:custGeom>
              <a:avLst/>
              <a:gdLst/>
              <a:ahLst/>
              <a:cxnLst/>
              <a:rect l="l" t="t" r="r" b="b"/>
              <a:pathLst>
                <a:path w="2273808" h="1430528">
                  <a:moveTo>
                    <a:pt x="63246" y="0"/>
                  </a:moveTo>
                  <a:cubicBezTo>
                    <a:pt x="28194" y="127"/>
                    <a:pt x="0" y="28321"/>
                    <a:pt x="0" y="63373"/>
                  </a:cubicBezTo>
                  <a:lnTo>
                    <a:pt x="0" y="1367155"/>
                  </a:lnTo>
                  <a:cubicBezTo>
                    <a:pt x="0" y="1402207"/>
                    <a:pt x="28321" y="1430528"/>
                    <a:pt x="63373" y="1430528"/>
                  </a:cubicBezTo>
                  <a:lnTo>
                    <a:pt x="2210435" y="1430528"/>
                  </a:lnTo>
                  <a:cubicBezTo>
                    <a:pt x="2245360" y="1430528"/>
                    <a:pt x="2273681" y="1402334"/>
                    <a:pt x="2273808" y="1367409"/>
                  </a:cubicBezTo>
                  <a:lnTo>
                    <a:pt x="2273808" y="1367409"/>
                  </a:lnTo>
                  <a:lnTo>
                    <a:pt x="2273808" y="63119"/>
                  </a:lnTo>
                  <a:lnTo>
                    <a:pt x="2273808" y="63119"/>
                  </a:lnTo>
                  <a:cubicBezTo>
                    <a:pt x="2273681" y="28194"/>
                    <a:pt x="2245487" y="127"/>
                    <a:pt x="2210562" y="0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689680" y="3010107"/>
            <a:ext cx="3633600" cy="58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1"/>
              </a:lnSpc>
            </a:pPr>
            <a:r>
              <a:rPr lang="en-US" sz="1924" b="1" spc="26">
                <a:solidFill>
                  <a:srgbClr val="662E9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Paso 3</a:t>
            </a:r>
          </a:p>
          <a:p>
            <a:pPr algn="ctr">
              <a:lnSpc>
                <a:spcPts val="2301"/>
              </a:lnSpc>
            </a:pPr>
            <a:r>
              <a:rPr lang="en-US" sz="1924" b="1" spc="26">
                <a:solidFill>
                  <a:srgbClr val="662E9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“Escanea tu identidad”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323279" y="3016471"/>
            <a:ext cx="3633600" cy="58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1"/>
              </a:lnSpc>
            </a:pPr>
            <a:r>
              <a:rPr lang="en-US" sz="1924" b="1" spc="26">
                <a:solidFill>
                  <a:srgbClr val="662E9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Paso 4</a:t>
            </a:r>
          </a:p>
          <a:p>
            <a:pPr algn="ctr">
              <a:lnSpc>
                <a:spcPts val="2301"/>
              </a:lnSpc>
            </a:pPr>
            <a:r>
              <a:rPr lang="en-US" sz="1924" b="1" spc="26">
                <a:solidFill>
                  <a:srgbClr val="662E9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“Escanea tu identidad”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1235" y="1947827"/>
            <a:ext cx="14839235" cy="48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validación permite a Kash confirmar la identidad del usuario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46652" y="1147727"/>
            <a:ext cx="514588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808D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3.2 Validación de identidad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869</Words>
  <Application>Microsoft Office PowerPoint</Application>
  <PresentationFormat>Personalizado</PresentationFormat>
  <Paragraphs>193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Montserrat Classic</vt:lpstr>
      <vt:lpstr>Open Sans Bold</vt:lpstr>
      <vt:lpstr>Arial</vt:lpstr>
      <vt:lpstr>Montserrat Classic Bold</vt:lpstr>
      <vt:lpstr>Calibri</vt:lpstr>
      <vt:lpstr>Aileron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Seguridad KASH SEP24</dc:title>
  <cp:lastModifiedBy>Gracia Angelica Soriano Sarres</cp:lastModifiedBy>
  <cp:revision>2</cp:revision>
  <dcterms:created xsi:type="dcterms:W3CDTF">2006-08-16T00:00:00Z</dcterms:created>
  <dcterms:modified xsi:type="dcterms:W3CDTF">2024-09-26T19:59:43Z</dcterms:modified>
  <dc:identifier>DAGRsgrUMMo</dc:identifier>
</cp:coreProperties>
</file>